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314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47" r:id="rId25"/>
    <p:sldId id="348" r:id="rId26"/>
    <p:sldId id="349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265" r:id="rId40"/>
    <p:sldId id="261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6" r:id="rId51"/>
    <p:sldId id="277" r:id="rId52"/>
    <p:sldId id="278" r:id="rId53"/>
    <p:sldId id="279" r:id="rId54"/>
    <p:sldId id="280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  <p:sldId id="294" r:id="rId67"/>
    <p:sldId id="295" r:id="rId68"/>
    <p:sldId id="296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05" r:id="rId78"/>
    <p:sldId id="306" r:id="rId79"/>
    <p:sldId id="307" r:id="rId80"/>
    <p:sldId id="308" r:id="rId81"/>
    <p:sldId id="309" r:id="rId82"/>
    <p:sldId id="310" r:id="rId83"/>
    <p:sldId id="311" r:id="rId84"/>
    <p:sldId id="312" r:id="rId85"/>
    <p:sldId id="313" r:id="rId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AEF5-DAFD-E817-6744-30CAD424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0093E-2F01-505E-8E46-5BA3255EC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C9FBF-318B-7C59-C9F7-F21FC134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F590C-35AC-6361-DDE8-B42241F6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AC52-44E8-B744-2CE2-63AE0C58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930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A17B-8D5A-A87E-2121-28C98A67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43DEA-1658-90CB-F0AB-97D6F351F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2C614-F832-AC51-9760-3077CE01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BB879-9E5B-6760-BFCD-04CF4D24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C790C-E7A8-5555-A6A7-BDA47530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27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3C396-FEB9-287C-E437-EC938E506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995A1-BBAE-4498-B5F6-B62D4ADD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316FA-84FA-6638-344C-3D4A50B3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F7C1-9E20-2E87-9B93-4F9880DC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4B1BF-E6FD-1FB0-E191-226B1B0E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122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98802" y="2100833"/>
            <a:ext cx="8466455" cy="1965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C000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Segoe Print"/>
                <a:cs typeface="Segoe Prin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9202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30F9-6EE4-59E8-4743-63D3B5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AA0-55AF-32D5-3C7E-30236C2C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22439-5012-44F1-EC9E-0C9EE84E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36DCE-A5BA-E722-8287-D54D3C33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AEEB2-8CE9-E252-8FAC-8E22F23E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508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F978-8A19-18F2-0011-BE8C4983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1EDC1-FCC2-1D50-4C34-F02DB63C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25C3-822E-8838-FA11-35CAE7FD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BF102-FBA7-D0A0-C8FE-F0E0D72F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063E5-55E6-27D0-D97B-2F750A83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483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248B-4335-D8C3-435C-493AC12D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626D-199C-502D-4D8C-7A770631D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08346-F3B9-7451-8987-EFF60B8C8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EFAB7-2EC7-C3AB-03FD-8DFCECAF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0C5CD-81C7-82B8-0E77-0CFF178C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45D7-7A78-1C93-E614-8DFC0B5A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897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79A5-F021-A9E0-1756-6B101D9E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9B86-FCBE-58B9-553C-63D8732D9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68398-A547-605A-BCEA-C262BC481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345B5-ADDF-3962-F91F-537601E0D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39A2A-68C9-6FC5-EE68-102FB45E0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495CD3-79EC-C699-C09A-FA5B201A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E1312-C6CD-ECC8-23E9-ABA9285C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3C641-4117-948B-6614-F52225CE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039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812B-84A5-78BA-C3C8-8C955A9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B5B7E-E28E-7462-94CC-50D6F022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FE06A-55D3-E28C-3E1B-9A3B197E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E495F-E5DE-929C-2FA4-2CC18A0F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993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A1C8A5-9086-DD5D-32C7-24EF3E1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9797C-E5CC-7F12-01F3-5A2C466E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5463A-B9B1-51B5-94D7-77BE5307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571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F72BE-FF6C-B348-EC85-9B53359D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F8AB0-6AD5-A12E-209D-B13C4BB9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69EA3-68D8-7B40-44BF-924DE49B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87896-5C6D-9AF6-3EE5-81AB81B2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C14C0-BFAD-BB2F-1C7E-D52B9115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D44D9-36C8-5F8F-3B6B-1BB6AC12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114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C8AD-72A5-AE29-7276-5A9D3489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5B2A6-90D0-BE34-BAFC-DB60A7CF7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BBC54-0F64-7FBD-EC3D-848C0C08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E2D13-895D-E9F9-0426-52B488F6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57E9E-CE21-96F7-3549-DD709D5E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E0692-B5A4-46ED-4EB1-3893ACF3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002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43F18-D1C4-BBF0-C7E0-1136D84F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8A946-25C7-B2C3-2946-CD63242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8DBBB-04C6-391D-47D8-592B6C187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6B62F-CF77-46A6-A3C5-5135EBEFE6FB}" type="datetimeFigureOut">
              <a:rPr lang="en-MY" smtClean="0"/>
              <a:t>9/9/2025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AB2D-8459-BFE6-D73E-CD1523E92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8830F-8326-9178-1B16-CBF6485A4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5520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10.jpg"/><Relationship Id="rId7" Type="http://schemas.openxmlformats.org/officeDocument/2006/relationships/image" Target="../media/image2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16.jpg"/><Relationship Id="rId4" Type="http://schemas.openxmlformats.org/officeDocument/2006/relationships/image" Target="../media/image1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soyiba.jawed@ceme.nust.edu.pk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0449" y="426341"/>
            <a:ext cx="963930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MY" sz="4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MATH-</a:t>
            </a:r>
            <a:r>
              <a:rPr sz="4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MY" sz="4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4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0:</a:t>
            </a:r>
            <a:r>
              <a:rPr lang="en-MY" sz="4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Methods</a:t>
            </a:r>
            <a:br>
              <a:rPr lang="en-MY" sz="4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MY" sz="4800" b="1" dirty="0">
                <a:solidFill>
                  <a:srgbClr val="1F386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AI</a:t>
            </a:r>
            <a:endParaRPr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04695" y="1884426"/>
            <a:ext cx="8181340" cy="64135"/>
          </a:xfrm>
          <a:custGeom>
            <a:avLst/>
            <a:gdLst/>
            <a:ahLst/>
            <a:cxnLst/>
            <a:rect l="l" t="t" r="r" b="b"/>
            <a:pathLst>
              <a:path w="8181340" h="64135">
                <a:moveTo>
                  <a:pt x="8180832" y="0"/>
                </a:moveTo>
                <a:lnTo>
                  <a:pt x="0" y="0"/>
                </a:lnTo>
                <a:lnTo>
                  <a:pt x="0" y="64008"/>
                </a:lnTo>
                <a:lnTo>
                  <a:pt x="8180832" y="64008"/>
                </a:lnTo>
                <a:lnTo>
                  <a:pt x="8180832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89782" y="4869697"/>
            <a:ext cx="6116193" cy="12768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3845" marR="5080" indent="-271780">
              <a:lnSpc>
                <a:spcPct val="155400"/>
              </a:lnSpc>
              <a:spcBef>
                <a:spcPts val="105"/>
              </a:spcBef>
            </a:pPr>
            <a:r>
              <a:rPr sz="2800" b="1" dirty="0">
                <a:latin typeface="Arial"/>
                <a:cs typeface="Arial"/>
              </a:rPr>
              <a:t>Lecture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#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1: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Introduction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to</a:t>
            </a:r>
            <a:r>
              <a:rPr sz="2800" b="1" spc="-155" dirty="0">
                <a:latin typeface="Arial"/>
                <a:cs typeface="Arial"/>
              </a:rPr>
              <a:t> </a:t>
            </a:r>
            <a:r>
              <a:rPr lang="en-MY" sz="2800" b="1" spc="-155" dirty="0">
                <a:latin typeface="Arial"/>
                <a:cs typeface="Arial"/>
              </a:rPr>
              <a:t>MM</a:t>
            </a:r>
            <a:r>
              <a:rPr sz="2800" b="1" spc="-25" dirty="0">
                <a:latin typeface="Arial"/>
                <a:cs typeface="Arial"/>
              </a:rPr>
              <a:t>AI </a:t>
            </a:r>
            <a:endParaRPr lang="en-MY" sz="2800" b="1" spc="-25" dirty="0">
              <a:latin typeface="Arial"/>
              <a:cs typeface="Arial"/>
            </a:endParaRPr>
          </a:p>
          <a:p>
            <a:pPr marL="283845" marR="5080" indent="-271780">
              <a:lnSpc>
                <a:spcPct val="155400"/>
              </a:lnSpc>
              <a:spcBef>
                <a:spcPts val="105"/>
              </a:spcBef>
            </a:pPr>
            <a:r>
              <a:rPr sz="2800" b="1" dirty="0">
                <a:latin typeface="Arial"/>
                <a:cs typeface="Arial"/>
              </a:rPr>
              <a:t>Instructor: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Dr.</a:t>
            </a:r>
            <a:r>
              <a:rPr sz="2800" b="1" spc="-140" dirty="0">
                <a:latin typeface="Arial"/>
                <a:cs typeface="Arial"/>
              </a:rPr>
              <a:t> </a:t>
            </a:r>
            <a:r>
              <a:rPr lang="en-MY" sz="2800" b="1" dirty="0">
                <a:latin typeface="Arial"/>
                <a:cs typeface="Arial"/>
              </a:rPr>
              <a:t>Soyiba Jawed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8643" y="2327235"/>
            <a:ext cx="4760571" cy="20142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0075" y="387148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972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3600" b="1" spc="-3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47330" y="2612659"/>
            <a:ext cx="4255261" cy="3326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5185" y="1490929"/>
            <a:ext cx="9563100" cy="39113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History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4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AI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–</a:t>
            </a:r>
            <a:r>
              <a:rPr sz="24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Turing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Test</a:t>
            </a:r>
            <a:endParaRPr sz="2400" dirty="0">
              <a:latin typeface="Calibri"/>
              <a:cs typeface="Calibri"/>
            </a:endParaRPr>
          </a:p>
          <a:p>
            <a:pPr marL="133350">
              <a:lnSpc>
                <a:spcPct val="100000"/>
              </a:lnSpc>
              <a:spcBef>
                <a:spcPts val="2005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Alan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(1950)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"Computing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machinery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intelligence"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 indent="-287020">
              <a:lnSpc>
                <a:spcPct val="100000"/>
              </a:lnSpc>
              <a:buFont typeface="Segoe Print"/>
              <a:buChar char="-"/>
              <a:tabLst>
                <a:tab pos="420370" algn="l"/>
              </a:tabLst>
            </a:pP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18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machines</a:t>
            </a:r>
            <a:r>
              <a:rPr sz="1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</a:t>
            </a:r>
            <a:r>
              <a:rPr sz="18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8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behave</a:t>
            </a:r>
            <a:r>
              <a:rPr sz="18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intelligently?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 marR="2701925" indent="-287020">
              <a:lnSpc>
                <a:spcPct val="100000"/>
              </a:lnSpc>
              <a:spcBef>
                <a:spcPts val="2160"/>
              </a:spcBef>
              <a:buChar char="-"/>
              <a:tabLst>
                <a:tab pos="420370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Turing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(imitation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game)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judge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thinking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computer.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 indent="-287020">
              <a:lnSpc>
                <a:spcPct val="100000"/>
              </a:lnSpc>
              <a:spcBef>
                <a:spcPts val="2160"/>
              </a:spcBef>
              <a:buChar char="-"/>
              <a:tabLst>
                <a:tab pos="420370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2000,</a:t>
            </a: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chance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fooling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minutes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 indent="-287020">
              <a:lnSpc>
                <a:spcPct val="100000"/>
              </a:lnSpc>
              <a:spcBef>
                <a:spcPts val="2160"/>
              </a:spcBef>
              <a:buChar char="-"/>
              <a:tabLst>
                <a:tab pos="420370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think?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787" y="951040"/>
            <a:ext cx="10695940" cy="492823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History</a:t>
            </a:r>
            <a:r>
              <a:rPr sz="24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4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AI</a:t>
            </a:r>
            <a:r>
              <a:rPr sz="24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–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1960s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to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1990s</a:t>
            </a:r>
            <a:endParaRPr sz="2400" dirty="0">
              <a:latin typeface="Calibri"/>
              <a:cs typeface="Calibri"/>
            </a:endParaRPr>
          </a:p>
          <a:p>
            <a:pPr marL="420370" marR="5080" indent="-287020">
              <a:lnSpc>
                <a:spcPct val="100000"/>
              </a:lnSpc>
              <a:spcBef>
                <a:spcPts val="580"/>
              </a:spcBef>
              <a:buChar char="-"/>
              <a:tabLst>
                <a:tab pos="42037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Since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1950s,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optimism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surrounding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 indent="-287020">
              <a:lnSpc>
                <a:spcPct val="100000"/>
              </a:lnSpc>
              <a:spcBef>
                <a:spcPts val="2880"/>
              </a:spcBef>
              <a:buChar char="-"/>
              <a:tabLst>
                <a:tab pos="42037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areas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include: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7569" lvl="1" indent="-286385">
              <a:lnSpc>
                <a:spcPct val="100000"/>
              </a:lnSpc>
              <a:buChar char="-"/>
              <a:tabLst>
                <a:tab pos="877569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7569" lvl="1" indent="-286385">
              <a:lnSpc>
                <a:spcPct val="100000"/>
              </a:lnSpc>
              <a:buChar char="-"/>
              <a:tabLst>
                <a:tab pos="877569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agent</a:t>
            </a:r>
            <a:r>
              <a:rPr sz="24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7569" lvl="1" indent="-286385">
              <a:lnSpc>
                <a:spcPct val="100000"/>
              </a:lnSpc>
              <a:spcBef>
                <a:spcPts val="5"/>
              </a:spcBef>
              <a:buChar char="-"/>
              <a:tabLst>
                <a:tab pos="877569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7569" lvl="1" indent="-286385">
              <a:lnSpc>
                <a:spcPct val="100000"/>
              </a:lnSpc>
              <a:buChar char="-"/>
              <a:tabLst>
                <a:tab pos="877569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7569" lvl="1" indent="-286385">
              <a:lnSpc>
                <a:spcPct val="100000"/>
              </a:lnSpc>
              <a:buChar char="-"/>
              <a:tabLst>
                <a:tab pos="877569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Game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77569" lvl="1" indent="-286385">
              <a:lnSpc>
                <a:spcPct val="100000"/>
              </a:lnSpc>
              <a:buChar char="-"/>
              <a:tabLst>
                <a:tab pos="877569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Optimization,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 indent="-287020">
              <a:lnSpc>
                <a:spcPct val="100000"/>
              </a:lnSpc>
              <a:spcBef>
                <a:spcPts val="2880"/>
              </a:spcBef>
              <a:buChar char="-"/>
              <a:tabLst>
                <a:tab pos="42037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1997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(IBM’s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Blue),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(Deep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breakthrough).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7787" y="21744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972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3600" b="1" spc="-3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3872" y="37937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9417" y="1385888"/>
            <a:ext cx="10684510" cy="3615054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 Healthcare</a:t>
            </a:r>
            <a:endParaRPr sz="2400" dirty="0">
              <a:latin typeface="Calibri"/>
              <a:cs typeface="Calibri"/>
            </a:endParaRPr>
          </a:p>
          <a:p>
            <a:pPr marL="419100" indent="-285750">
              <a:lnSpc>
                <a:spcPct val="100000"/>
              </a:lnSpc>
              <a:spcBef>
                <a:spcPts val="625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Diagnostics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marR="5080" indent="-285750">
              <a:lnSpc>
                <a:spcPct val="100000"/>
              </a:lnSpc>
              <a:spcBef>
                <a:spcPts val="2405"/>
              </a:spcBef>
              <a:buChar char="-"/>
              <a:tabLst>
                <a:tab pos="42037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images,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X-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rays,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MRIs,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CT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scans,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cancer,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conditions,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more.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Char char="-"/>
              <a:tabLst>
                <a:tab pos="41910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might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missed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eyes,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>
              <a:lnSpc>
                <a:spcPct val="100000"/>
              </a:lnSpc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resulting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earlier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diagnoses.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marR="146685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2037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sz="20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Google's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DeepMind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capable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diagnosing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matches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world-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leading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0187" y="1586499"/>
            <a:ext cx="10716895" cy="33868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Healthcare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625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marR="5080" indent="-285750">
              <a:lnSpc>
                <a:spcPct val="100000"/>
              </a:lnSpc>
              <a:spcBef>
                <a:spcPts val="2405"/>
              </a:spcBef>
              <a:buChar char="-"/>
              <a:tabLst>
                <a:tab pos="42037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risks,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likelihood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diseases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diabetes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heart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disease.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doctors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plans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intervene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734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Watson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analyzes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vast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>
              <a:lnSpc>
                <a:spcPct val="10000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progression</a:t>
            </a: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</a:t>
            </a:r>
            <a:r>
              <a:rPr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options.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9287" y="5158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0374" y="1304700"/>
            <a:ext cx="10893425" cy="3817712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8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8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Healthcare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625"/>
              </a:spcBef>
              <a:buFont typeface="Segoe Print"/>
              <a:buChar char="-"/>
              <a:tabLst>
                <a:tab pos="419100" algn="l"/>
              </a:tabLst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</a:t>
            </a:r>
            <a:r>
              <a:rPr sz="28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Surgery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marR="5080" indent="-285750">
              <a:lnSpc>
                <a:spcPct val="100000"/>
              </a:lnSpc>
              <a:spcBef>
                <a:spcPts val="2405"/>
              </a:spcBef>
              <a:buChar char="-"/>
              <a:tabLst>
                <a:tab pos="420370" algn="l"/>
              </a:tabLst>
            </a:pP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surgeries,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allowing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invasive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procedures,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recovery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times,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sz="2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Vinci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Surgical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sz="2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>
              <a:lnSpc>
                <a:spcPct val="100000"/>
              </a:lnSpc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surgeons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sz="2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minimally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invasive</a:t>
            </a:r>
            <a:r>
              <a:rPr sz="2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procedures.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0125" y="449220"/>
            <a:ext cx="882967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3037" y="1776999"/>
            <a:ext cx="10887710" cy="3756156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Healthcare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625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marR="57785" indent="-285750">
              <a:lnSpc>
                <a:spcPct val="100000"/>
              </a:lnSpc>
              <a:spcBef>
                <a:spcPts val="2405"/>
              </a:spcBef>
              <a:buChar char="-"/>
              <a:tabLst>
                <a:tab pos="42037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accelerates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discovery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biological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drug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candidates,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reducing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involved 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treatments.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 marR="5080" indent="-28702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2037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pharmaceutical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company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Insilico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compounds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treating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fibrosis,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traditionally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taken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18098"/>
            <a:ext cx="105156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2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2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2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2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0187" y="1690688"/>
            <a:ext cx="10894060" cy="33868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Healthcare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625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marR="5080" indent="-285750">
              <a:lnSpc>
                <a:spcPct val="100000"/>
              </a:lnSpc>
              <a:spcBef>
                <a:spcPts val="2405"/>
              </a:spcBef>
              <a:buChar char="-"/>
              <a:tabLst>
                <a:tab pos="42037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assistants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advice,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answer 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questions,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chronic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 	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offering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medication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reminders.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734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driven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patients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advice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0370">
              <a:lnSpc>
                <a:spcPct val="10000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their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smartphones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symptoms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input.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1624279"/>
            <a:ext cx="7362825" cy="2910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Education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buFont typeface="Segoe Print"/>
              <a:buChar char="-"/>
              <a:tabLst>
                <a:tab pos="419734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sz="2000" b="1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0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Tutors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0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Assessments</a:t>
            </a:r>
            <a:r>
              <a:rPr sz="20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5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31101" y="1953299"/>
            <a:ext cx="4890770" cy="437241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8287" y="1690688"/>
            <a:ext cx="7675880" cy="3520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AI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Autonomous</a:t>
            </a:r>
            <a:r>
              <a:rPr sz="24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Vehicles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buFont typeface="Segoe Print"/>
              <a:buChar char="-"/>
              <a:tabLst>
                <a:tab pos="419734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sz="20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sz="20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r>
              <a:rPr sz="20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(Reinforcement</a:t>
            </a:r>
            <a:r>
              <a:rPr sz="2000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Simultaneous</a:t>
            </a:r>
            <a:r>
              <a:rPr sz="20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Localization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(SLAM)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5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</a:t>
            </a:r>
            <a:r>
              <a:rPr sz="20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  <a:r>
              <a:rPr sz="20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few…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64924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199" y="1690688"/>
            <a:ext cx="7953375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Retail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30"/>
              </a:spcBef>
              <a:buFont typeface="Segoe Print"/>
              <a:buChar char="-"/>
              <a:tabLst>
                <a:tab pos="419734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sz="24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powered</a:t>
            </a:r>
            <a:r>
              <a:rPr sz="24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  <a:r>
              <a:rPr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sz="24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</a:t>
            </a:r>
            <a:r>
              <a:rPr sz="24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5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pricing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734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r>
              <a:rPr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30EB-F1CE-603B-4BBE-1EF8AE5D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0604-D9CC-A3D8-6516-5E7185885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Outline</a:t>
            </a:r>
          </a:p>
          <a:p>
            <a:pPr lvl="1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on LMS</a:t>
            </a:r>
          </a:p>
          <a:p>
            <a:pPr lvl="1"/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1800" lvl="1" indent="-3429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 Hours</a:t>
            </a:r>
          </a:p>
          <a:p>
            <a:pPr marL="889000" lvl="2" indent="-3429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Wednesday  16:00 – 18:00  </a:t>
            </a:r>
          </a:p>
          <a:p>
            <a:pPr marL="889000" lvl="2" indent="-3429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Available on email</a:t>
            </a:r>
          </a:p>
        </p:txBody>
      </p:sp>
    </p:spTree>
    <p:extLst>
      <p:ext uri="{BB962C8B-B14F-4D97-AF65-F5344CB8AC3E}">
        <p14:creationId xmlns:p14="http://schemas.microsoft.com/office/powerpoint/2010/main" val="1808202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5775" y="67782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3662" y="1881454"/>
            <a:ext cx="5692775" cy="4137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Agriculture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30"/>
              </a:spcBef>
              <a:buFont typeface="Segoe Print"/>
              <a:buChar char="-"/>
              <a:tabLst>
                <a:tab pos="419734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farming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disease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Soil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5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</a:t>
            </a:r>
            <a:r>
              <a:rPr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machinery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24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analytics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</a:t>
            </a:r>
            <a:r>
              <a:rPr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forecasting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5512" y="1929079"/>
            <a:ext cx="7839888" cy="44448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NLP</a:t>
            </a:r>
            <a:endParaRPr sz="2400" dirty="0">
              <a:latin typeface="Calibri"/>
              <a:cs typeface="Calibri"/>
            </a:endParaRPr>
          </a:p>
          <a:p>
            <a:pPr marL="419734" indent="-286385">
              <a:lnSpc>
                <a:spcPct val="100000"/>
              </a:lnSpc>
              <a:spcBef>
                <a:spcPts val="2430"/>
              </a:spcBef>
              <a:buFont typeface="Segoe Print"/>
              <a:buChar char="-"/>
              <a:tabLst>
                <a:tab pos="419734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sz="24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assistants</a:t>
            </a:r>
            <a:r>
              <a:rPr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(e.g.,</a:t>
            </a:r>
            <a:r>
              <a:rPr sz="24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Siri,</a:t>
            </a:r>
            <a:r>
              <a:rPr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Alexa)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summarization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5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734" algn="l"/>
              </a:tabLst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Chatbots</a:t>
            </a:r>
            <a:r>
              <a:rPr sz="24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  <a:r>
              <a:rPr sz="24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42162" y="1948129"/>
            <a:ext cx="7165340" cy="4053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Manufacturing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30"/>
              </a:spcBef>
              <a:buFont typeface="Segoe Print"/>
              <a:buChar char="-"/>
              <a:tabLst>
                <a:tab pos="419734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Predictive</a:t>
            </a:r>
            <a:r>
              <a:rPr sz="20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sz="20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defect</a:t>
            </a:r>
            <a:r>
              <a:rPr sz="20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Supply</a:t>
            </a:r>
            <a:r>
              <a:rPr sz="2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5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</a:t>
            </a:r>
            <a:r>
              <a:rPr sz="2000" b="1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cobots</a:t>
            </a:r>
            <a:r>
              <a:rPr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(collaborative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Inventory</a:t>
            </a:r>
            <a:r>
              <a:rPr sz="2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sz="2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734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</a:t>
            </a:r>
            <a:r>
              <a:rPr sz="2000" b="1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scheduling</a:t>
            </a:r>
            <a:r>
              <a:rPr sz="20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sz="20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664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sz="3600" b="1" spc="-6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2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0212" y="1805254"/>
            <a:ext cx="6593840" cy="4053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Urban</a:t>
            </a:r>
            <a:r>
              <a:rPr sz="2400" b="1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30"/>
              </a:spcBef>
              <a:buFont typeface="Segoe Print"/>
              <a:buChar char="-"/>
              <a:tabLst>
                <a:tab pos="419734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</a:t>
            </a:r>
            <a:r>
              <a:rPr sz="20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sz="20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sz="20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  <a:r>
              <a:rPr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grids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Road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safety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5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Waste</a:t>
            </a:r>
            <a:r>
              <a:rPr sz="2000" b="1" spc="-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r>
              <a:rPr sz="2000" b="1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100" indent="-285750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100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</a:t>
            </a:r>
            <a:r>
              <a:rPr sz="20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infrastructure</a:t>
            </a:r>
            <a:r>
              <a:rPr sz="20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b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</a:t>
            </a:r>
            <a:r>
              <a:rPr sz="20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management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19734" indent="-286385">
              <a:lnSpc>
                <a:spcPct val="100000"/>
              </a:lnSpc>
              <a:spcBef>
                <a:spcPts val="2400"/>
              </a:spcBef>
              <a:buFont typeface="Segoe Print"/>
              <a:buChar char="-"/>
              <a:tabLst>
                <a:tab pos="419734" algn="l"/>
              </a:tabLst>
            </a:pPr>
            <a:r>
              <a:rPr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</a:t>
            </a:r>
            <a:r>
              <a:rPr sz="2000" b="1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198" y="1142016"/>
            <a:ext cx="6993152" cy="1219200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2400" dirty="0">
                <a:solidFill>
                  <a:srgbClr val="5B9BD4"/>
                </a:solidFill>
                <a:latin typeface="Calibri"/>
                <a:cs typeface="Calibri"/>
              </a:rPr>
              <a:t>What</a:t>
            </a:r>
            <a:r>
              <a:rPr sz="2400" spc="-25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B9BD4"/>
                </a:solidFill>
                <a:latin typeface="Calibri"/>
                <a:cs typeface="Calibri"/>
              </a:rPr>
              <a:t>is</a:t>
            </a:r>
            <a:r>
              <a:rPr sz="2400" spc="-40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5B9BD4"/>
                </a:solidFill>
                <a:latin typeface="Calibri"/>
                <a:cs typeface="Calibri"/>
              </a:rPr>
              <a:t>Machine</a:t>
            </a:r>
            <a:r>
              <a:rPr sz="2400" spc="-15" dirty="0">
                <a:solidFill>
                  <a:srgbClr val="5B9BD4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5B9BD4"/>
                </a:solidFill>
                <a:latin typeface="Calibri"/>
                <a:cs typeface="Calibri"/>
              </a:rPr>
              <a:t>Learning?</a:t>
            </a:r>
            <a:endParaRPr sz="2400" dirty="0">
              <a:latin typeface="Calibri"/>
              <a:cs typeface="Calibri"/>
            </a:endParaRPr>
          </a:p>
          <a:p>
            <a:pPr marL="568960" indent="-342900">
              <a:lnSpc>
                <a:spcPct val="100000"/>
              </a:lnSpc>
              <a:spcBef>
                <a:spcPts val="780"/>
              </a:spcBef>
              <a:buChar char="-"/>
              <a:tabLst>
                <a:tab pos="56896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Automating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68960" indent="-342900">
              <a:lnSpc>
                <a:spcPct val="100000"/>
              </a:lnSpc>
              <a:buChar char="-"/>
              <a:tabLst>
                <a:tab pos="568960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Getting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computers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themselves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2222" y="37937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93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5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3600" b="1" spc="-1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24633" y="2841683"/>
            <a:ext cx="11253470" cy="1546225"/>
            <a:chOff x="724633" y="2841683"/>
            <a:chExt cx="11253470" cy="15462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4633" y="3099949"/>
              <a:ext cx="5335917" cy="11432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44819" y="2841683"/>
              <a:ext cx="5932978" cy="1546166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82216" y="4356354"/>
            <a:ext cx="3159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latin typeface="Calibri"/>
                <a:cs typeface="Calibri"/>
              </a:rPr>
              <a:t>Traditional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Programming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23352" y="4337380"/>
            <a:ext cx="228346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Machine</a:t>
            </a:r>
            <a:r>
              <a:rPr sz="2400" b="1" spc="-3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2222" y="5391403"/>
            <a:ext cx="988441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9250" marR="5080" indent="-1607185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(training</a:t>
            </a:r>
            <a:r>
              <a:rPr sz="2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data),</a:t>
            </a:r>
            <a:r>
              <a:rPr sz="2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r>
              <a:rPr sz="2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sz="2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</a:t>
            </a:r>
            <a:r>
              <a:rPr sz="2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70529" y="2514600"/>
            <a:ext cx="6183377" cy="4080192"/>
            <a:chOff x="2293873" y="1534477"/>
            <a:chExt cx="7332980" cy="50222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1098" y="1534477"/>
              <a:ext cx="7115469" cy="502197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03398" y="2565463"/>
              <a:ext cx="5219700" cy="827405"/>
            </a:xfrm>
            <a:custGeom>
              <a:avLst/>
              <a:gdLst/>
              <a:ahLst/>
              <a:cxnLst/>
              <a:rect l="l" t="t" r="r" b="b"/>
              <a:pathLst>
                <a:path w="5219700" h="827404">
                  <a:moveTo>
                    <a:pt x="0" y="827087"/>
                  </a:moveTo>
                  <a:lnTo>
                    <a:pt x="5219700" y="827087"/>
                  </a:lnTo>
                  <a:lnTo>
                    <a:pt x="5219700" y="0"/>
                  </a:lnTo>
                  <a:lnTo>
                    <a:pt x="0" y="0"/>
                  </a:lnTo>
                  <a:lnTo>
                    <a:pt x="0" y="827087"/>
                  </a:lnTo>
                  <a:close/>
                </a:path>
              </a:pathLst>
            </a:custGeom>
            <a:ln w="19050">
              <a:solidFill>
                <a:srgbClr val="00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38323" y="2565463"/>
              <a:ext cx="6624955" cy="3024505"/>
            </a:xfrm>
            <a:custGeom>
              <a:avLst/>
              <a:gdLst/>
              <a:ahLst/>
              <a:cxnLst/>
              <a:rect l="l" t="t" r="r" b="b"/>
              <a:pathLst>
                <a:path w="6624955" h="3024504">
                  <a:moveTo>
                    <a:pt x="5903849" y="827087"/>
                  </a:moveTo>
                  <a:lnTo>
                    <a:pt x="6624574" y="827087"/>
                  </a:lnTo>
                  <a:lnTo>
                    <a:pt x="6624574" y="0"/>
                  </a:lnTo>
                  <a:lnTo>
                    <a:pt x="5903849" y="0"/>
                  </a:lnTo>
                  <a:lnTo>
                    <a:pt x="5903849" y="827087"/>
                  </a:lnTo>
                  <a:close/>
                </a:path>
                <a:path w="6624955" h="3024504">
                  <a:moveTo>
                    <a:pt x="1512824" y="3024124"/>
                  </a:moveTo>
                  <a:lnTo>
                    <a:pt x="2881249" y="3024124"/>
                  </a:lnTo>
                  <a:lnTo>
                    <a:pt x="2881249" y="2197036"/>
                  </a:lnTo>
                  <a:lnTo>
                    <a:pt x="1512824" y="2197036"/>
                  </a:lnTo>
                  <a:lnTo>
                    <a:pt x="1512824" y="3024124"/>
                  </a:lnTo>
                  <a:close/>
                </a:path>
                <a:path w="6624955" h="3024504">
                  <a:moveTo>
                    <a:pt x="0" y="1943036"/>
                  </a:moveTo>
                  <a:lnTo>
                    <a:pt x="720725" y="1943036"/>
                  </a:lnTo>
                  <a:lnTo>
                    <a:pt x="720725" y="1115949"/>
                  </a:lnTo>
                  <a:lnTo>
                    <a:pt x="0" y="1115949"/>
                  </a:lnTo>
                  <a:lnTo>
                    <a:pt x="0" y="1943036"/>
                  </a:lnTo>
                  <a:close/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57606" y="392865"/>
            <a:ext cx="6487160" cy="15645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5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3600" b="1" spc="-1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br>
              <a:rPr lang="en-MY" sz="3600" b="1" spc="-1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3600" b="1" spc="-1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Classical</a:t>
            </a:r>
            <a:r>
              <a:rPr sz="2800" b="0" i="1" spc="-10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Example:</a:t>
            </a:r>
            <a:r>
              <a:rPr sz="2800" b="0" i="1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spc="-10" dirty="0">
                <a:solidFill>
                  <a:srgbClr val="006FC0"/>
                </a:solidFill>
                <a:latin typeface="Calibri"/>
                <a:cs typeface="Calibri"/>
              </a:rPr>
              <a:t>Recognize</a:t>
            </a:r>
            <a:r>
              <a:rPr sz="2800" b="0" i="1" spc="-8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spc="-10" dirty="0">
                <a:solidFill>
                  <a:srgbClr val="006FC0"/>
                </a:solidFill>
                <a:latin typeface="Calibri"/>
                <a:cs typeface="Calibri"/>
              </a:rPr>
              <a:t>hand-</a:t>
            </a: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written</a:t>
            </a:r>
            <a:r>
              <a:rPr sz="2800" b="0" i="1" spc="-9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spc="-25" dirty="0">
                <a:solidFill>
                  <a:srgbClr val="006FC0"/>
                </a:solidFill>
                <a:latin typeface="Calibri"/>
                <a:cs typeface="Calibri"/>
              </a:rPr>
              <a:t>2!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01978" y="418758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5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sz="3600" b="1" spc="-1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3" name="object 3"/>
          <p:cNvSpPr/>
          <p:nvPr/>
        </p:nvSpPr>
        <p:spPr>
          <a:xfrm>
            <a:off x="4911725" y="2985897"/>
            <a:ext cx="2819400" cy="1981200"/>
          </a:xfrm>
          <a:custGeom>
            <a:avLst/>
            <a:gdLst/>
            <a:ahLst/>
            <a:cxnLst/>
            <a:rect l="l" t="t" r="r" b="b"/>
            <a:pathLst>
              <a:path w="2819400" h="1981200">
                <a:moveTo>
                  <a:pt x="2489200" y="0"/>
                </a:moveTo>
                <a:lnTo>
                  <a:pt x="330326" y="0"/>
                </a:lnTo>
                <a:lnTo>
                  <a:pt x="281527" y="3580"/>
                </a:lnTo>
                <a:lnTo>
                  <a:pt x="234947" y="13979"/>
                </a:lnTo>
                <a:lnTo>
                  <a:pt x="191096" y="30688"/>
                </a:lnTo>
                <a:lnTo>
                  <a:pt x="150488" y="53195"/>
                </a:lnTo>
                <a:lnTo>
                  <a:pt x="113633" y="80989"/>
                </a:lnTo>
                <a:lnTo>
                  <a:pt x="81044" y="113561"/>
                </a:lnTo>
                <a:lnTo>
                  <a:pt x="53233" y="150399"/>
                </a:lnTo>
                <a:lnTo>
                  <a:pt x="30711" y="190992"/>
                </a:lnTo>
                <a:lnTo>
                  <a:pt x="13990" y="234831"/>
                </a:lnTo>
                <a:lnTo>
                  <a:pt x="3583" y="281403"/>
                </a:lnTo>
                <a:lnTo>
                  <a:pt x="0" y="330200"/>
                </a:lnTo>
                <a:lnTo>
                  <a:pt x="0" y="1651000"/>
                </a:lnTo>
                <a:lnTo>
                  <a:pt x="3583" y="1699796"/>
                </a:lnTo>
                <a:lnTo>
                  <a:pt x="13990" y="1746368"/>
                </a:lnTo>
                <a:lnTo>
                  <a:pt x="30711" y="1790207"/>
                </a:lnTo>
                <a:lnTo>
                  <a:pt x="53233" y="1830800"/>
                </a:lnTo>
                <a:lnTo>
                  <a:pt x="81044" y="1867638"/>
                </a:lnTo>
                <a:lnTo>
                  <a:pt x="113633" y="1900210"/>
                </a:lnTo>
                <a:lnTo>
                  <a:pt x="150488" y="1928004"/>
                </a:lnTo>
                <a:lnTo>
                  <a:pt x="191096" y="1950511"/>
                </a:lnTo>
                <a:lnTo>
                  <a:pt x="234947" y="1967220"/>
                </a:lnTo>
                <a:lnTo>
                  <a:pt x="281527" y="1977619"/>
                </a:lnTo>
                <a:lnTo>
                  <a:pt x="330326" y="1981200"/>
                </a:lnTo>
                <a:lnTo>
                  <a:pt x="2489200" y="1981200"/>
                </a:lnTo>
                <a:lnTo>
                  <a:pt x="2537996" y="1977619"/>
                </a:lnTo>
                <a:lnTo>
                  <a:pt x="2584568" y="1967220"/>
                </a:lnTo>
                <a:lnTo>
                  <a:pt x="2628407" y="1950511"/>
                </a:lnTo>
                <a:lnTo>
                  <a:pt x="2669000" y="1928004"/>
                </a:lnTo>
                <a:lnTo>
                  <a:pt x="2705838" y="1900210"/>
                </a:lnTo>
                <a:lnTo>
                  <a:pt x="2738410" y="1867638"/>
                </a:lnTo>
                <a:lnTo>
                  <a:pt x="2766204" y="1830800"/>
                </a:lnTo>
                <a:lnTo>
                  <a:pt x="2788711" y="1790207"/>
                </a:lnTo>
                <a:lnTo>
                  <a:pt x="2805420" y="1746368"/>
                </a:lnTo>
                <a:lnTo>
                  <a:pt x="2815819" y="1699796"/>
                </a:lnTo>
                <a:lnTo>
                  <a:pt x="2819400" y="1651000"/>
                </a:lnTo>
                <a:lnTo>
                  <a:pt x="2819400" y="330200"/>
                </a:lnTo>
                <a:lnTo>
                  <a:pt x="2815819" y="281403"/>
                </a:lnTo>
                <a:lnTo>
                  <a:pt x="2805420" y="234831"/>
                </a:lnTo>
                <a:lnTo>
                  <a:pt x="2788711" y="190992"/>
                </a:lnTo>
                <a:lnTo>
                  <a:pt x="2766204" y="150399"/>
                </a:lnTo>
                <a:lnTo>
                  <a:pt x="2738410" y="113561"/>
                </a:lnTo>
                <a:lnTo>
                  <a:pt x="2705838" y="80989"/>
                </a:lnTo>
                <a:lnTo>
                  <a:pt x="2669000" y="53195"/>
                </a:lnTo>
                <a:lnTo>
                  <a:pt x="2628407" y="30688"/>
                </a:lnTo>
                <a:lnTo>
                  <a:pt x="2584568" y="13979"/>
                </a:lnTo>
                <a:lnTo>
                  <a:pt x="2537996" y="3580"/>
                </a:lnTo>
                <a:lnTo>
                  <a:pt x="2489200" y="0"/>
                </a:lnTo>
                <a:close/>
              </a:path>
            </a:pathLst>
          </a:custGeom>
          <a:solidFill>
            <a:srgbClr val="DAE2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10529" y="3710432"/>
            <a:ext cx="14973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6FC0"/>
                </a:solidFill>
                <a:latin typeface="Calibri"/>
                <a:cs typeface="Calibri"/>
              </a:rPr>
              <a:t>Algorithm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0543" y="2726817"/>
            <a:ext cx="9842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0" dirty="0">
                <a:solidFill>
                  <a:srgbClr val="00AF50"/>
                </a:solidFill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08025" y="2993085"/>
            <a:ext cx="4351655" cy="2891155"/>
            <a:chOff x="408025" y="2993085"/>
            <a:chExt cx="4351655" cy="2891155"/>
          </a:xfrm>
        </p:grpSpPr>
        <p:sp>
          <p:nvSpPr>
            <p:cNvPr id="7" name="object 7"/>
            <p:cNvSpPr/>
            <p:nvPr/>
          </p:nvSpPr>
          <p:spPr>
            <a:xfrm>
              <a:off x="3463924" y="3947540"/>
              <a:ext cx="1295400" cy="219710"/>
            </a:xfrm>
            <a:custGeom>
              <a:avLst/>
              <a:gdLst/>
              <a:ahLst/>
              <a:cxnLst/>
              <a:rect l="l" t="t" r="r" b="b"/>
              <a:pathLst>
                <a:path w="1295400" h="219710">
                  <a:moveTo>
                    <a:pt x="1185545" y="0"/>
                  </a:moveTo>
                  <a:lnTo>
                    <a:pt x="1185545" y="54863"/>
                  </a:lnTo>
                  <a:lnTo>
                    <a:pt x="0" y="54863"/>
                  </a:lnTo>
                  <a:lnTo>
                    <a:pt x="0" y="164845"/>
                  </a:lnTo>
                  <a:lnTo>
                    <a:pt x="1185545" y="164845"/>
                  </a:lnTo>
                  <a:lnTo>
                    <a:pt x="1185545" y="219709"/>
                  </a:lnTo>
                  <a:lnTo>
                    <a:pt x="1295400" y="109854"/>
                  </a:lnTo>
                  <a:lnTo>
                    <a:pt x="118554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55621" y="5591124"/>
              <a:ext cx="162560" cy="286385"/>
            </a:xfrm>
            <a:custGeom>
              <a:avLst/>
              <a:gdLst/>
              <a:ahLst/>
              <a:cxnLst/>
              <a:rect l="l" t="t" r="r" b="b"/>
              <a:pathLst>
                <a:path w="162560" h="286385">
                  <a:moveTo>
                    <a:pt x="121538" y="0"/>
                  </a:moveTo>
                  <a:lnTo>
                    <a:pt x="40512" y="0"/>
                  </a:lnTo>
                  <a:lnTo>
                    <a:pt x="40512" y="205219"/>
                  </a:lnTo>
                  <a:lnTo>
                    <a:pt x="0" y="205219"/>
                  </a:lnTo>
                  <a:lnTo>
                    <a:pt x="81025" y="286270"/>
                  </a:lnTo>
                  <a:lnTo>
                    <a:pt x="162051" y="205219"/>
                  </a:lnTo>
                  <a:lnTo>
                    <a:pt x="121538" y="205219"/>
                  </a:lnTo>
                  <a:lnTo>
                    <a:pt x="1215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55621" y="5591124"/>
              <a:ext cx="162560" cy="286385"/>
            </a:xfrm>
            <a:custGeom>
              <a:avLst/>
              <a:gdLst/>
              <a:ahLst/>
              <a:cxnLst/>
              <a:rect l="l" t="t" r="r" b="b"/>
              <a:pathLst>
                <a:path w="162560" h="286385">
                  <a:moveTo>
                    <a:pt x="0" y="205219"/>
                  </a:moveTo>
                  <a:lnTo>
                    <a:pt x="40512" y="205219"/>
                  </a:lnTo>
                  <a:lnTo>
                    <a:pt x="40512" y="0"/>
                  </a:lnTo>
                  <a:lnTo>
                    <a:pt x="121538" y="0"/>
                  </a:lnTo>
                  <a:lnTo>
                    <a:pt x="121538" y="205219"/>
                  </a:lnTo>
                  <a:lnTo>
                    <a:pt x="162051" y="205219"/>
                  </a:lnTo>
                  <a:lnTo>
                    <a:pt x="81025" y="286270"/>
                  </a:lnTo>
                  <a:lnTo>
                    <a:pt x="0" y="20521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8025" y="2993085"/>
              <a:ext cx="3187446" cy="2614930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7883525" y="3866515"/>
            <a:ext cx="1295400" cy="220345"/>
          </a:xfrm>
          <a:custGeom>
            <a:avLst/>
            <a:gdLst/>
            <a:ahLst/>
            <a:cxnLst/>
            <a:rect l="l" t="t" r="r" b="b"/>
            <a:pathLst>
              <a:path w="1295400" h="220345">
                <a:moveTo>
                  <a:pt x="1185545" y="0"/>
                </a:moveTo>
                <a:lnTo>
                  <a:pt x="1185545" y="54991"/>
                </a:lnTo>
                <a:lnTo>
                  <a:pt x="0" y="54991"/>
                </a:lnTo>
                <a:lnTo>
                  <a:pt x="0" y="164846"/>
                </a:lnTo>
                <a:lnTo>
                  <a:pt x="1185545" y="164846"/>
                </a:lnTo>
                <a:lnTo>
                  <a:pt x="1185545" y="219837"/>
                </a:lnTo>
                <a:lnTo>
                  <a:pt x="1295400" y="109982"/>
                </a:lnTo>
                <a:lnTo>
                  <a:pt x="118554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89075" y="5894933"/>
            <a:ext cx="12065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Given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us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234048" y="5092446"/>
            <a:ext cx="132080" cy="791845"/>
            <a:chOff x="6234048" y="5092446"/>
            <a:chExt cx="132080" cy="791845"/>
          </a:xfrm>
        </p:grpSpPr>
        <p:sp>
          <p:nvSpPr>
            <p:cNvPr id="14" name="object 14"/>
            <p:cNvSpPr/>
            <p:nvPr/>
          </p:nvSpPr>
          <p:spPr>
            <a:xfrm>
              <a:off x="6240398" y="5098796"/>
              <a:ext cx="119380" cy="779145"/>
            </a:xfrm>
            <a:custGeom>
              <a:avLst/>
              <a:gdLst/>
              <a:ahLst/>
              <a:cxnLst/>
              <a:rect l="l" t="t" r="r" b="b"/>
              <a:pathLst>
                <a:path w="119379" h="779145">
                  <a:moveTo>
                    <a:pt x="89408" y="0"/>
                  </a:moveTo>
                  <a:lnTo>
                    <a:pt x="29845" y="0"/>
                  </a:lnTo>
                  <a:lnTo>
                    <a:pt x="29845" y="719023"/>
                  </a:lnTo>
                  <a:lnTo>
                    <a:pt x="0" y="719023"/>
                  </a:lnTo>
                  <a:lnTo>
                    <a:pt x="59562" y="778598"/>
                  </a:lnTo>
                  <a:lnTo>
                    <a:pt x="119125" y="719023"/>
                  </a:lnTo>
                  <a:lnTo>
                    <a:pt x="89408" y="719023"/>
                  </a:lnTo>
                  <a:lnTo>
                    <a:pt x="894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40398" y="5098796"/>
              <a:ext cx="119380" cy="779145"/>
            </a:xfrm>
            <a:custGeom>
              <a:avLst/>
              <a:gdLst/>
              <a:ahLst/>
              <a:cxnLst/>
              <a:rect l="l" t="t" r="r" b="b"/>
              <a:pathLst>
                <a:path w="119379" h="779145">
                  <a:moveTo>
                    <a:pt x="0" y="719023"/>
                  </a:moveTo>
                  <a:lnTo>
                    <a:pt x="29845" y="719023"/>
                  </a:lnTo>
                  <a:lnTo>
                    <a:pt x="29845" y="0"/>
                  </a:lnTo>
                  <a:lnTo>
                    <a:pt x="89408" y="0"/>
                  </a:lnTo>
                  <a:lnTo>
                    <a:pt x="89408" y="719023"/>
                  </a:lnTo>
                  <a:lnTo>
                    <a:pt x="119125" y="719023"/>
                  </a:lnTo>
                  <a:lnTo>
                    <a:pt x="59562" y="778598"/>
                  </a:lnTo>
                  <a:lnTo>
                    <a:pt x="0" y="719023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143627" y="5910173"/>
            <a:ext cx="21939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We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need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design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spc="-25" dirty="0">
                <a:latin typeface="Calibri"/>
                <a:cs typeface="Calibri"/>
              </a:rPr>
              <a:t>it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239375" y="4685284"/>
            <a:ext cx="132080" cy="496570"/>
            <a:chOff x="10239375" y="4685284"/>
            <a:chExt cx="132080" cy="496570"/>
          </a:xfrm>
        </p:grpSpPr>
        <p:sp>
          <p:nvSpPr>
            <p:cNvPr id="18" name="object 18"/>
            <p:cNvSpPr/>
            <p:nvPr/>
          </p:nvSpPr>
          <p:spPr>
            <a:xfrm>
              <a:off x="10245725" y="4691634"/>
              <a:ext cx="119380" cy="483870"/>
            </a:xfrm>
            <a:custGeom>
              <a:avLst/>
              <a:gdLst/>
              <a:ahLst/>
              <a:cxnLst/>
              <a:rect l="l" t="t" r="r" b="b"/>
              <a:pathLst>
                <a:path w="119379" h="483870">
                  <a:moveTo>
                    <a:pt x="89407" y="0"/>
                  </a:moveTo>
                  <a:lnTo>
                    <a:pt x="29845" y="0"/>
                  </a:lnTo>
                  <a:lnTo>
                    <a:pt x="29845" y="423799"/>
                  </a:lnTo>
                  <a:lnTo>
                    <a:pt x="0" y="423799"/>
                  </a:lnTo>
                  <a:lnTo>
                    <a:pt x="59690" y="483362"/>
                  </a:lnTo>
                  <a:lnTo>
                    <a:pt x="119252" y="423799"/>
                  </a:lnTo>
                  <a:lnTo>
                    <a:pt x="89407" y="423799"/>
                  </a:lnTo>
                  <a:lnTo>
                    <a:pt x="89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245725" y="4691634"/>
              <a:ext cx="119380" cy="483870"/>
            </a:xfrm>
            <a:custGeom>
              <a:avLst/>
              <a:gdLst/>
              <a:ahLst/>
              <a:cxnLst/>
              <a:rect l="l" t="t" r="r" b="b"/>
              <a:pathLst>
                <a:path w="119379" h="483870">
                  <a:moveTo>
                    <a:pt x="0" y="423799"/>
                  </a:moveTo>
                  <a:lnTo>
                    <a:pt x="29845" y="423799"/>
                  </a:lnTo>
                  <a:lnTo>
                    <a:pt x="29845" y="0"/>
                  </a:lnTo>
                  <a:lnTo>
                    <a:pt x="89407" y="0"/>
                  </a:lnTo>
                  <a:lnTo>
                    <a:pt x="89407" y="423799"/>
                  </a:lnTo>
                  <a:lnTo>
                    <a:pt x="119252" y="423799"/>
                  </a:lnTo>
                  <a:lnTo>
                    <a:pt x="59690" y="483362"/>
                  </a:lnTo>
                  <a:lnTo>
                    <a:pt x="0" y="423799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107169" y="5268595"/>
            <a:ext cx="2049145" cy="9410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Calibri"/>
                <a:cs typeface="Calibri"/>
              </a:rPr>
              <a:t>Final</a:t>
            </a:r>
            <a:r>
              <a:rPr sz="2000" b="1" spc="-2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output</a:t>
            </a:r>
            <a:r>
              <a:rPr sz="2000" b="1" spc="-3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which </a:t>
            </a:r>
            <a:r>
              <a:rPr sz="2000" b="1" dirty="0">
                <a:latin typeface="Calibri"/>
                <a:cs typeface="Calibri"/>
              </a:rPr>
              <a:t>enables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us</a:t>
            </a:r>
            <a:r>
              <a:rPr sz="2000" b="1" spc="-40" dirty="0">
                <a:latin typeface="Calibri"/>
                <a:cs typeface="Calibri"/>
              </a:rPr>
              <a:t> </a:t>
            </a:r>
            <a:r>
              <a:rPr sz="2000" b="1" dirty="0">
                <a:latin typeface="Calibri"/>
                <a:cs typeface="Calibri"/>
              </a:rPr>
              <a:t>to</a:t>
            </a:r>
            <a:r>
              <a:rPr sz="2000" b="1" spc="-55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make </a:t>
            </a:r>
            <a:r>
              <a:rPr sz="2000" b="1" spc="-10" dirty="0">
                <a:latin typeface="Calibri"/>
                <a:cs typeface="Calibri"/>
              </a:rPr>
              <a:t>predictions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485503" y="3422446"/>
            <a:ext cx="1639570" cy="1156970"/>
          </a:xfrm>
          <a:custGeom>
            <a:avLst/>
            <a:gdLst/>
            <a:ahLst/>
            <a:cxnLst/>
            <a:rect l="l" t="t" r="r" b="b"/>
            <a:pathLst>
              <a:path w="1639570" h="1156970">
                <a:moveTo>
                  <a:pt x="1639570" y="0"/>
                </a:moveTo>
                <a:lnTo>
                  <a:pt x="0" y="0"/>
                </a:lnTo>
                <a:lnTo>
                  <a:pt x="0" y="1156665"/>
                </a:lnTo>
                <a:lnTo>
                  <a:pt x="1639570" y="1156665"/>
                </a:lnTo>
                <a:lnTo>
                  <a:pt x="1639570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684025" y="3105884"/>
            <a:ext cx="1409700" cy="1257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6450" i="1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6450" i="1" spc="2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12075" spc="-922" baseline="-5521" dirty="0">
                <a:solidFill>
                  <a:srgbClr val="FF0000"/>
                </a:solidFill>
                <a:latin typeface="Symbol"/>
                <a:cs typeface="Symbol"/>
              </a:rPr>
              <a:t></a:t>
            </a:r>
            <a:r>
              <a:rPr sz="6450" b="1" spc="-61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12075" spc="-922" baseline="-5521" dirty="0">
                <a:solidFill>
                  <a:srgbClr val="FF0000"/>
                </a:solidFill>
                <a:latin typeface="Symbol"/>
                <a:cs typeface="Symbol"/>
              </a:rPr>
              <a:t></a:t>
            </a:r>
            <a:endParaRPr sz="12075" baseline="-5521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3404" y="1293037"/>
            <a:ext cx="10582910" cy="19532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What</a:t>
            </a:r>
            <a:r>
              <a:rPr sz="2400" b="1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4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Machine</a:t>
            </a:r>
            <a:r>
              <a:rPr sz="2400" b="1" spc="-7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Learning?</a:t>
            </a:r>
            <a:endParaRPr sz="2400" dirty="0">
              <a:latin typeface="Calibri"/>
              <a:cs typeface="Calibri"/>
            </a:endParaRPr>
          </a:p>
          <a:p>
            <a:pPr marL="1006475" algn="ctr">
              <a:lnSpc>
                <a:spcPct val="100000"/>
              </a:lnSpc>
              <a:spcBef>
                <a:spcPts val="480"/>
              </a:spcBef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(training</a:t>
            </a:r>
            <a:r>
              <a:rPr sz="2400" b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data),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sz="2400" b="1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05840" algn="ctr">
              <a:lnSpc>
                <a:spcPct val="100000"/>
              </a:lnSpc>
              <a:spcBef>
                <a:spcPts val="5"/>
              </a:spcBef>
            </a:pP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sz="2400" b="1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b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</a:t>
            </a:r>
            <a:r>
              <a:rPr sz="2400" b="1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53515">
              <a:lnSpc>
                <a:spcPct val="100000"/>
              </a:lnSpc>
              <a:spcBef>
                <a:spcPts val="2210"/>
              </a:spcBef>
            </a:pPr>
            <a:r>
              <a:rPr sz="2800" b="1" spc="-20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2785" y="2081657"/>
            <a:ext cx="11094085" cy="1475403"/>
          </a:xfrm>
          <a:prstGeom prst="rect">
            <a:avLst/>
          </a:prstGeom>
        </p:spPr>
        <p:txBody>
          <a:bodyPr vert="horz" wrap="square" lIns="0" tIns="2114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64"/>
              </a:spcBef>
              <a:tabLst>
                <a:tab pos="520065" algn="l"/>
              </a:tabLst>
            </a:pPr>
            <a:r>
              <a:rPr sz="2400" spc="-25" dirty="0">
                <a:solidFill>
                  <a:srgbClr val="006FC0"/>
                </a:solidFill>
                <a:latin typeface="Calibri"/>
                <a:cs typeface="Calibri"/>
              </a:rPr>
              <a:t>1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.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	Supervised</a:t>
            </a:r>
            <a:r>
              <a:rPr sz="2400" b="1" spc="-1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Learning</a:t>
            </a:r>
            <a:endParaRPr sz="2400" dirty="0">
              <a:latin typeface="Calibri"/>
              <a:cs typeface="Calibri"/>
            </a:endParaRPr>
          </a:p>
          <a:p>
            <a:pPr marL="605155">
              <a:lnSpc>
                <a:spcPct val="100000"/>
              </a:lnSpc>
              <a:spcBef>
                <a:spcPts val="1175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along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corresponding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r>
              <a:rPr lang="en-MY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061464" y="3962400"/>
            <a:ext cx="7937500" cy="1552575"/>
            <a:chOff x="2051050" y="2837688"/>
            <a:chExt cx="7937500" cy="1552575"/>
          </a:xfrm>
        </p:grpSpPr>
        <p:sp>
          <p:nvSpPr>
            <p:cNvPr id="4" name="object 4"/>
            <p:cNvSpPr/>
            <p:nvPr/>
          </p:nvSpPr>
          <p:spPr>
            <a:xfrm>
              <a:off x="2057400" y="2844038"/>
              <a:ext cx="7924800" cy="1539875"/>
            </a:xfrm>
            <a:custGeom>
              <a:avLst/>
              <a:gdLst/>
              <a:ahLst/>
              <a:cxnLst/>
              <a:rect l="l" t="t" r="r" b="b"/>
              <a:pathLst>
                <a:path w="7924800" h="1539875">
                  <a:moveTo>
                    <a:pt x="7668259" y="0"/>
                  </a:moveTo>
                  <a:lnTo>
                    <a:pt x="256539" y="0"/>
                  </a:lnTo>
                  <a:lnTo>
                    <a:pt x="210447" y="4131"/>
                  </a:lnTo>
                  <a:lnTo>
                    <a:pt x="167056" y="16044"/>
                  </a:lnTo>
                  <a:lnTo>
                    <a:pt x="127094" y="35014"/>
                  </a:lnTo>
                  <a:lnTo>
                    <a:pt x="91286" y="60318"/>
                  </a:lnTo>
                  <a:lnTo>
                    <a:pt x="60360" y="91234"/>
                  </a:lnTo>
                  <a:lnTo>
                    <a:pt x="35042" y="127037"/>
                  </a:lnTo>
                  <a:lnTo>
                    <a:pt x="16058" y="167005"/>
                  </a:lnTo>
                  <a:lnTo>
                    <a:pt x="4135" y="210413"/>
                  </a:lnTo>
                  <a:lnTo>
                    <a:pt x="0" y="256539"/>
                  </a:lnTo>
                  <a:lnTo>
                    <a:pt x="0" y="1282954"/>
                  </a:lnTo>
                  <a:lnTo>
                    <a:pt x="4135" y="1329046"/>
                  </a:lnTo>
                  <a:lnTo>
                    <a:pt x="16058" y="1372437"/>
                  </a:lnTo>
                  <a:lnTo>
                    <a:pt x="35042" y="1412399"/>
                  </a:lnTo>
                  <a:lnTo>
                    <a:pt x="60360" y="1448207"/>
                  </a:lnTo>
                  <a:lnTo>
                    <a:pt x="91286" y="1479133"/>
                  </a:lnTo>
                  <a:lnTo>
                    <a:pt x="127094" y="1504451"/>
                  </a:lnTo>
                  <a:lnTo>
                    <a:pt x="167056" y="1523435"/>
                  </a:lnTo>
                  <a:lnTo>
                    <a:pt x="210447" y="1535358"/>
                  </a:lnTo>
                  <a:lnTo>
                    <a:pt x="256539" y="1539494"/>
                  </a:lnTo>
                  <a:lnTo>
                    <a:pt x="7668259" y="1539494"/>
                  </a:lnTo>
                  <a:lnTo>
                    <a:pt x="7714352" y="1535358"/>
                  </a:lnTo>
                  <a:lnTo>
                    <a:pt x="7757743" y="1523435"/>
                  </a:lnTo>
                  <a:lnTo>
                    <a:pt x="7797705" y="1504451"/>
                  </a:lnTo>
                  <a:lnTo>
                    <a:pt x="7833513" y="1479133"/>
                  </a:lnTo>
                  <a:lnTo>
                    <a:pt x="7864439" y="1448207"/>
                  </a:lnTo>
                  <a:lnTo>
                    <a:pt x="7889757" y="1412399"/>
                  </a:lnTo>
                  <a:lnTo>
                    <a:pt x="7908741" y="1372437"/>
                  </a:lnTo>
                  <a:lnTo>
                    <a:pt x="7920664" y="1329046"/>
                  </a:lnTo>
                  <a:lnTo>
                    <a:pt x="7924800" y="1282954"/>
                  </a:lnTo>
                  <a:lnTo>
                    <a:pt x="7924800" y="256539"/>
                  </a:lnTo>
                  <a:lnTo>
                    <a:pt x="7920664" y="210413"/>
                  </a:lnTo>
                  <a:lnTo>
                    <a:pt x="7908741" y="167005"/>
                  </a:lnTo>
                  <a:lnTo>
                    <a:pt x="7889757" y="127037"/>
                  </a:lnTo>
                  <a:lnTo>
                    <a:pt x="7864439" y="91234"/>
                  </a:lnTo>
                  <a:lnTo>
                    <a:pt x="7833513" y="60318"/>
                  </a:lnTo>
                  <a:lnTo>
                    <a:pt x="7797705" y="35014"/>
                  </a:lnTo>
                  <a:lnTo>
                    <a:pt x="7757743" y="16044"/>
                  </a:lnTo>
                  <a:lnTo>
                    <a:pt x="7714352" y="4131"/>
                  </a:lnTo>
                  <a:lnTo>
                    <a:pt x="766825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57400" y="2844038"/>
              <a:ext cx="7924800" cy="1539875"/>
            </a:xfrm>
            <a:custGeom>
              <a:avLst/>
              <a:gdLst/>
              <a:ahLst/>
              <a:cxnLst/>
              <a:rect l="l" t="t" r="r" b="b"/>
              <a:pathLst>
                <a:path w="7924800" h="1539875">
                  <a:moveTo>
                    <a:pt x="0" y="256539"/>
                  </a:moveTo>
                  <a:lnTo>
                    <a:pt x="4135" y="210413"/>
                  </a:lnTo>
                  <a:lnTo>
                    <a:pt x="16058" y="167005"/>
                  </a:lnTo>
                  <a:lnTo>
                    <a:pt x="35042" y="127037"/>
                  </a:lnTo>
                  <a:lnTo>
                    <a:pt x="60360" y="91234"/>
                  </a:lnTo>
                  <a:lnTo>
                    <a:pt x="91286" y="60318"/>
                  </a:lnTo>
                  <a:lnTo>
                    <a:pt x="127094" y="35014"/>
                  </a:lnTo>
                  <a:lnTo>
                    <a:pt x="167056" y="16044"/>
                  </a:lnTo>
                  <a:lnTo>
                    <a:pt x="210447" y="4131"/>
                  </a:lnTo>
                  <a:lnTo>
                    <a:pt x="256539" y="0"/>
                  </a:lnTo>
                  <a:lnTo>
                    <a:pt x="7668259" y="0"/>
                  </a:lnTo>
                  <a:lnTo>
                    <a:pt x="7714352" y="4131"/>
                  </a:lnTo>
                  <a:lnTo>
                    <a:pt x="7757743" y="16044"/>
                  </a:lnTo>
                  <a:lnTo>
                    <a:pt x="7797705" y="35014"/>
                  </a:lnTo>
                  <a:lnTo>
                    <a:pt x="7833513" y="60318"/>
                  </a:lnTo>
                  <a:lnTo>
                    <a:pt x="7864439" y="91234"/>
                  </a:lnTo>
                  <a:lnTo>
                    <a:pt x="7889757" y="127037"/>
                  </a:lnTo>
                  <a:lnTo>
                    <a:pt x="7908741" y="167005"/>
                  </a:lnTo>
                  <a:lnTo>
                    <a:pt x="7920664" y="210413"/>
                  </a:lnTo>
                  <a:lnTo>
                    <a:pt x="7924800" y="256539"/>
                  </a:lnTo>
                  <a:lnTo>
                    <a:pt x="7924800" y="1282954"/>
                  </a:lnTo>
                  <a:lnTo>
                    <a:pt x="7920664" y="1329046"/>
                  </a:lnTo>
                  <a:lnTo>
                    <a:pt x="7908741" y="1372437"/>
                  </a:lnTo>
                  <a:lnTo>
                    <a:pt x="7889757" y="1412399"/>
                  </a:lnTo>
                  <a:lnTo>
                    <a:pt x="7864439" y="1448207"/>
                  </a:lnTo>
                  <a:lnTo>
                    <a:pt x="7833513" y="1479133"/>
                  </a:lnTo>
                  <a:lnTo>
                    <a:pt x="7797705" y="1504451"/>
                  </a:lnTo>
                  <a:lnTo>
                    <a:pt x="7757743" y="1523435"/>
                  </a:lnTo>
                  <a:lnTo>
                    <a:pt x="7714352" y="1535358"/>
                  </a:lnTo>
                  <a:lnTo>
                    <a:pt x="7668259" y="1539494"/>
                  </a:lnTo>
                  <a:lnTo>
                    <a:pt x="256539" y="1539494"/>
                  </a:lnTo>
                  <a:lnTo>
                    <a:pt x="210447" y="1535358"/>
                  </a:lnTo>
                  <a:lnTo>
                    <a:pt x="167056" y="1523435"/>
                  </a:lnTo>
                  <a:lnTo>
                    <a:pt x="127094" y="1504451"/>
                  </a:lnTo>
                  <a:lnTo>
                    <a:pt x="91286" y="1479133"/>
                  </a:lnTo>
                  <a:lnTo>
                    <a:pt x="60360" y="1448207"/>
                  </a:lnTo>
                  <a:lnTo>
                    <a:pt x="35042" y="1412399"/>
                  </a:lnTo>
                  <a:lnTo>
                    <a:pt x="16058" y="1372437"/>
                  </a:lnTo>
                  <a:lnTo>
                    <a:pt x="4135" y="1329046"/>
                  </a:lnTo>
                  <a:lnTo>
                    <a:pt x="0" y="1282954"/>
                  </a:lnTo>
                  <a:lnTo>
                    <a:pt x="0" y="256539"/>
                  </a:lnTo>
                  <a:close/>
                </a:path>
              </a:pathLst>
            </a:custGeom>
            <a:ln w="12700">
              <a:solidFill>
                <a:srgbClr val="FAE4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609215" y="3321558"/>
              <a:ext cx="1371600" cy="838200"/>
            </a:xfrm>
            <a:custGeom>
              <a:avLst/>
              <a:gdLst/>
              <a:ahLst/>
              <a:cxnLst/>
              <a:rect l="l" t="t" r="r" b="b"/>
              <a:pathLst>
                <a:path w="1371600" h="838200">
                  <a:moveTo>
                    <a:pt x="1231900" y="0"/>
                  </a:moveTo>
                  <a:lnTo>
                    <a:pt x="139700" y="0"/>
                  </a:lnTo>
                  <a:lnTo>
                    <a:pt x="95569" y="7128"/>
                  </a:lnTo>
                  <a:lnTo>
                    <a:pt x="57223" y="26972"/>
                  </a:lnTo>
                  <a:lnTo>
                    <a:pt x="26972" y="57223"/>
                  </a:lnTo>
                  <a:lnTo>
                    <a:pt x="7128" y="95569"/>
                  </a:lnTo>
                  <a:lnTo>
                    <a:pt x="0" y="139700"/>
                  </a:lnTo>
                  <a:lnTo>
                    <a:pt x="0" y="698499"/>
                  </a:lnTo>
                  <a:lnTo>
                    <a:pt x="7128" y="742679"/>
                  </a:lnTo>
                  <a:lnTo>
                    <a:pt x="26972" y="781031"/>
                  </a:lnTo>
                  <a:lnTo>
                    <a:pt x="57223" y="811263"/>
                  </a:lnTo>
                  <a:lnTo>
                    <a:pt x="95569" y="831083"/>
                  </a:lnTo>
                  <a:lnTo>
                    <a:pt x="139700" y="838199"/>
                  </a:lnTo>
                  <a:lnTo>
                    <a:pt x="1231900" y="838199"/>
                  </a:lnTo>
                  <a:lnTo>
                    <a:pt x="1276079" y="831083"/>
                  </a:lnTo>
                  <a:lnTo>
                    <a:pt x="1314431" y="811263"/>
                  </a:lnTo>
                  <a:lnTo>
                    <a:pt x="1344663" y="781031"/>
                  </a:lnTo>
                  <a:lnTo>
                    <a:pt x="1364483" y="742679"/>
                  </a:lnTo>
                  <a:lnTo>
                    <a:pt x="1371600" y="698499"/>
                  </a:lnTo>
                  <a:lnTo>
                    <a:pt x="1371600" y="139700"/>
                  </a:lnTo>
                  <a:lnTo>
                    <a:pt x="1364483" y="95569"/>
                  </a:lnTo>
                  <a:lnTo>
                    <a:pt x="1344663" y="57223"/>
                  </a:lnTo>
                  <a:lnTo>
                    <a:pt x="1314431" y="26972"/>
                  </a:lnTo>
                  <a:lnTo>
                    <a:pt x="1276079" y="7128"/>
                  </a:lnTo>
                  <a:lnTo>
                    <a:pt x="1231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609215" y="3321558"/>
              <a:ext cx="1371600" cy="838200"/>
            </a:xfrm>
            <a:custGeom>
              <a:avLst/>
              <a:gdLst/>
              <a:ahLst/>
              <a:cxnLst/>
              <a:rect l="l" t="t" r="r" b="b"/>
              <a:pathLst>
                <a:path w="1371600" h="838200">
                  <a:moveTo>
                    <a:pt x="0" y="139700"/>
                  </a:moveTo>
                  <a:lnTo>
                    <a:pt x="7128" y="95569"/>
                  </a:lnTo>
                  <a:lnTo>
                    <a:pt x="26972" y="57223"/>
                  </a:lnTo>
                  <a:lnTo>
                    <a:pt x="57223" y="26972"/>
                  </a:lnTo>
                  <a:lnTo>
                    <a:pt x="95569" y="7128"/>
                  </a:lnTo>
                  <a:lnTo>
                    <a:pt x="139700" y="0"/>
                  </a:lnTo>
                  <a:lnTo>
                    <a:pt x="1231900" y="0"/>
                  </a:lnTo>
                  <a:lnTo>
                    <a:pt x="1276079" y="7128"/>
                  </a:lnTo>
                  <a:lnTo>
                    <a:pt x="1314431" y="26972"/>
                  </a:lnTo>
                  <a:lnTo>
                    <a:pt x="1344663" y="57223"/>
                  </a:lnTo>
                  <a:lnTo>
                    <a:pt x="1364483" y="95569"/>
                  </a:lnTo>
                  <a:lnTo>
                    <a:pt x="1371600" y="139700"/>
                  </a:lnTo>
                  <a:lnTo>
                    <a:pt x="1371600" y="698499"/>
                  </a:lnTo>
                  <a:lnTo>
                    <a:pt x="1364483" y="742679"/>
                  </a:lnTo>
                  <a:lnTo>
                    <a:pt x="1344663" y="781031"/>
                  </a:lnTo>
                  <a:lnTo>
                    <a:pt x="1314431" y="811263"/>
                  </a:lnTo>
                  <a:lnTo>
                    <a:pt x="1276079" y="831083"/>
                  </a:lnTo>
                  <a:lnTo>
                    <a:pt x="1231900" y="838199"/>
                  </a:lnTo>
                  <a:lnTo>
                    <a:pt x="139700" y="838199"/>
                  </a:lnTo>
                  <a:lnTo>
                    <a:pt x="95569" y="831083"/>
                  </a:lnTo>
                  <a:lnTo>
                    <a:pt x="57223" y="811263"/>
                  </a:lnTo>
                  <a:lnTo>
                    <a:pt x="26972" y="781031"/>
                  </a:lnTo>
                  <a:lnTo>
                    <a:pt x="7128" y="742679"/>
                  </a:lnTo>
                  <a:lnTo>
                    <a:pt x="0" y="698499"/>
                  </a:lnTo>
                  <a:lnTo>
                    <a:pt x="0" y="139700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096000" y="4778247"/>
            <a:ext cx="628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Model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C18F6E-C54C-DAF8-4470-3492A3897665}"/>
              </a:ext>
            </a:extLst>
          </p:cNvPr>
          <p:cNvGrpSpPr/>
          <p:nvPr/>
        </p:nvGrpSpPr>
        <p:grpSpPr>
          <a:xfrm>
            <a:off x="2672080" y="4065650"/>
            <a:ext cx="6948044" cy="1218820"/>
            <a:chOff x="2656077" y="2878073"/>
            <a:chExt cx="6948044" cy="1218820"/>
          </a:xfrm>
        </p:grpSpPr>
        <p:sp>
          <p:nvSpPr>
            <p:cNvPr id="8" name="object 8"/>
            <p:cNvSpPr txBox="1"/>
            <p:nvPr/>
          </p:nvSpPr>
          <p:spPr>
            <a:xfrm>
              <a:off x="2796667" y="3439159"/>
              <a:ext cx="99695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92735" marR="5080" indent="-28067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latin typeface="Calibri"/>
                  <a:cs typeface="Calibri"/>
                </a:rPr>
                <a:t>All </a:t>
              </a:r>
              <a:r>
                <a:rPr sz="1800" spc="-10" dirty="0">
                  <a:latin typeface="Calibri"/>
                  <a:cs typeface="Calibri"/>
                </a:rPr>
                <a:t>labeled </a:t>
              </a:r>
              <a:r>
                <a:rPr sz="1800" spc="-20" dirty="0">
                  <a:latin typeface="Calibri"/>
                  <a:cs typeface="Calibri"/>
                </a:rPr>
                <a:t>data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656077" y="2878073"/>
              <a:ext cx="12446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20" dirty="0">
                  <a:latin typeface="Calibri"/>
                  <a:cs typeface="Calibri"/>
                </a:rPr>
                <a:t>Training</a:t>
              </a:r>
              <a:r>
                <a:rPr sz="1800" spc="-30" dirty="0">
                  <a:latin typeface="Calibri"/>
                  <a:cs typeface="Calibri"/>
                </a:rPr>
                <a:t> </a:t>
              </a:r>
              <a:r>
                <a:rPr sz="1800" spc="-20" dirty="0">
                  <a:latin typeface="Calibri"/>
                  <a:cs typeface="Calibri"/>
                </a:rPr>
                <a:t>Data</a:t>
              </a:r>
              <a:endParaRPr sz="1800" dirty="0">
                <a:latin typeface="Calibri"/>
                <a:cs typeface="Calibri"/>
              </a:endParaRPr>
            </a:p>
          </p:txBody>
        </p:sp>
        <p:grpSp>
          <p:nvGrpSpPr>
            <p:cNvPr id="10" name="object 10"/>
            <p:cNvGrpSpPr/>
            <p:nvPr/>
          </p:nvGrpSpPr>
          <p:grpSpPr>
            <a:xfrm>
              <a:off x="4209415" y="3416808"/>
              <a:ext cx="3124200" cy="680085"/>
              <a:chOff x="4209415" y="3416808"/>
              <a:chExt cx="3124200" cy="680085"/>
            </a:xfrm>
          </p:grpSpPr>
          <p:sp>
            <p:nvSpPr>
              <p:cNvPr id="11" name="object 11"/>
              <p:cNvSpPr/>
              <p:nvPr/>
            </p:nvSpPr>
            <p:spPr>
              <a:xfrm>
                <a:off x="4209415" y="3645154"/>
                <a:ext cx="914400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23520">
                    <a:moveTo>
                      <a:pt x="802639" y="0"/>
                    </a:moveTo>
                    <a:lnTo>
                      <a:pt x="802639" y="55753"/>
                    </a:lnTo>
                    <a:lnTo>
                      <a:pt x="0" y="55753"/>
                    </a:lnTo>
                    <a:lnTo>
                      <a:pt x="0" y="167513"/>
                    </a:lnTo>
                    <a:lnTo>
                      <a:pt x="802639" y="167513"/>
                    </a:lnTo>
                    <a:lnTo>
                      <a:pt x="802639" y="223393"/>
                    </a:lnTo>
                    <a:lnTo>
                      <a:pt x="914400" y="111633"/>
                    </a:lnTo>
                    <a:lnTo>
                      <a:pt x="802639" y="0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4209415" y="3645154"/>
                <a:ext cx="914400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23520">
                    <a:moveTo>
                      <a:pt x="0" y="55753"/>
                    </a:moveTo>
                    <a:lnTo>
                      <a:pt x="802639" y="55753"/>
                    </a:lnTo>
                    <a:lnTo>
                      <a:pt x="802639" y="0"/>
                    </a:lnTo>
                    <a:lnTo>
                      <a:pt x="914400" y="111633"/>
                    </a:lnTo>
                    <a:lnTo>
                      <a:pt x="802639" y="223393"/>
                    </a:lnTo>
                    <a:lnTo>
                      <a:pt x="802639" y="167513"/>
                    </a:lnTo>
                    <a:lnTo>
                      <a:pt x="0" y="167513"/>
                    </a:lnTo>
                    <a:lnTo>
                      <a:pt x="0" y="55753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5352415" y="3416808"/>
                <a:ext cx="1981200" cy="680085"/>
              </a:xfrm>
              <a:custGeom>
                <a:avLst/>
                <a:gdLst/>
                <a:ahLst/>
                <a:cxnLst/>
                <a:rect l="l" t="t" r="r" b="b"/>
                <a:pathLst>
                  <a:path w="1981200" h="680085">
                    <a:moveTo>
                      <a:pt x="0" y="339978"/>
                    </a:moveTo>
                    <a:lnTo>
                      <a:pt x="9042" y="293858"/>
                    </a:lnTo>
                    <a:lnTo>
                      <a:pt x="35383" y="249619"/>
                    </a:lnTo>
                    <a:lnTo>
                      <a:pt x="77843" y="207668"/>
                    </a:lnTo>
                    <a:lnTo>
                      <a:pt x="135240" y="168411"/>
                    </a:lnTo>
                    <a:lnTo>
                      <a:pt x="169172" y="149919"/>
                    </a:lnTo>
                    <a:lnTo>
                      <a:pt x="206397" y="132253"/>
                    </a:lnTo>
                    <a:lnTo>
                      <a:pt x="246765" y="115462"/>
                    </a:lnTo>
                    <a:lnTo>
                      <a:pt x="290131" y="99599"/>
                    </a:lnTo>
                    <a:lnTo>
                      <a:pt x="336346" y="84714"/>
                    </a:lnTo>
                    <a:lnTo>
                      <a:pt x="385264" y="70856"/>
                    </a:lnTo>
                    <a:lnTo>
                      <a:pt x="436736" y="58078"/>
                    </a:lnTo>
                    <a:lnTo>
                      <a:pt x="490615" y="46430"/>
                    </a:lnTo>
                    <a:lnTo>
                      <a:pt x="546753" y="35962"/>
                    </a:lnTo>
                    <a:lnTo>
                      <a:pt x="605004" y="26725"/>
                    </a:lnTo>
                    <a:lnTo>
                      <a:pt x="665219" y="18770"/>
                    </a:lnTo>
                    <a:lnTo>
                      <a:pt x="727251" y="12148"/>
                    </a:lnTo>
                    <a:lnTo>
                      <a:pt x="790953" y="6909"/>
                    </a:lnTo>
                    <a:lnTo>
                      <a:pt x="856176" y="3104"/>
                    </a:lnTo>
                    <a:lnTo>
                      <a:pt x="922774" y="784"/>
                    </a:lnTo>
                    <a:lnTo>
                      <a:pt x="990600" y="0"/>
                    </a:lnTo>
                    <a:lnTo>
                      <a:pt x="1058425" y="784"/>
                    </a:lnTo>
                    <a:lnTo>
                      <a:pt x="1125023" y="3104"/>
                    </a:lnTo>
                    <a:lnTo>
                      <a:pt x="1190246" y="6909"/>
                    </a:lnTo>
                    <a:lnTo>
                      <a:pt x="1253948" y="12148"/>
                    </a:lnTo>
                    <a:lnTo>
                      <a:pt x="1315980" y="18770"/>
                    </a:lnTo>
                    <a:lnTo>
                      <a:pt x="1376195" y="26725"/>
                    </a:lnTo>
                    <a:lnTo>
                      <a:pt x="1434446" y="35962"/>
                    </a:lnTo>
                    <a:lnTo>
                      <a:pt x="1490584" y="46430"/>
                    </a:lnTo>
                    <a:lnTo>
                      <a:pt x="1544463" y="58078"/>
                    </a:lnTo>
                    <a:lnTo>
                      <a:pt x="1595935" y="70856"/>
                    </a:lnTo>
                    <a:lnTo>
                      <a:pt x="1644853" y="84714"/>
                    </a:lnTo>
                    <a:lnTo>
                      <a:pt x="1691068" y="99599"/>
                    </a:lnTo>
                    <a:lnTo>
                      <a:pt x="1734434" y="115462"/>
                    </a:lnTo>
                    <a:lnTo>
                      <a:pt x="1774802" y="132253"/>
                    </a:lnTo>
                    <a:lnTo>
                      <a:pt x="1812027" y="149919"/>
                    </a:lnTo>
                    <a:lnTo>
                      <a:pt x="1845959" y="168411"/>
                    </a:lnTo>
                    <a:lnTo>
                      <a:pt x="1903356" y="207668"/>
                    </a:lnTo>
                    <a:lnTo>
                      <a:pt x="1945816" y="249619"/>
                    </a:lnTo>
                    <a:lnTo>
                      <a:pt x="1972157" y="293858"/>
                    </a:lnTo>
                    <a:lnTo>
                      <a:pt x="1981200" y="339978"/>
                    </a:lnTo>
                    <a:lnTo>
                      <a:pt x="1978914" y="363263"/>
                    </a:lnTo>
                    <a:lnTo>
                      <a:pt x="1961075" y="408516"/>
                    </a:lnTo>
                    <a:lnTo>
                      <a:pt x="1926527" y="451674"/>
                    </a:lnTo>
                    <a:lnTo>
                      <a:pt x="1876451" y="492335"/>
                    </a:lnTo>
                    <a:lnTo>
                      <a:pt x="1812027" y="530094"/>
                    </a:lnTo>
                    <a:lnTo>
                      <a:pt x="1774802" y="547758"/>
                    </a:lnTo>
                    <a:lnTo>
                      <a:pt x="1734434" y="564546"/>
                    </a:lnTo>
                    <a:lnTo>
                      <a:pt x="1691068" y="580405"/>
                    </a:lnTo>
                    <a:lnTo>
                      <a:pt x="1644853" y="595287"/>
                    </a:lnTo>
                    <a:lnTo>
                      <a:pt x="1595935" y="609139"/>
                    </a:lnTo>
                    <a:lnTo>
                      <a:pt x="1544463" y="621912"/>
                    </a:lnTo>
                    <a:lnTo>
                      <a:pt x="1490584" y="633555"/>
                    </a:lnTo>
                    <a:lnTo>
                      <a:pt x="1434446" y="644018"/>
                    </a:lnTo>
                    <a:lnTo>
                      <a:pt x="1376195" y="653250"/>
                    </a:lnTo>
                    <a:lnTo>
                      <a:pt x="1315980" y="661200"/>
                    </a:lnTo>
                    <a:lnTo>
                      <a:pt x="1253948" y="667818"/>
                    </a:lnTo>
                    <a:lnTo>
                      <a:pt x="1190246" y="673053"/>
                    </a:lnTo>
                    <a:lnTo>
                      <a:pt x="1125023" y="676855"/>
                    </a:lnTo>
                    <a:lnTo>
                      <a:pt x="1058425" y="679173"/>
                    </a:lnTo>
                    <a:lnTo>
                      <a:pt x="990600" y="679957"/>
                    </a:lnTo>
                    <a:lnTo>
                      <a:pt x="922774" y="679173"/>
                    </a:lnTo>
                    <a:lnTo>
                      <a:pt x="856176" y="676855"/>
                    </a:lnTo>
                    <a:lnTo>
                      <a:pt x="790953" y="673053"/>
                    </a:lnTo>
                    <a:lnTo>
                      <a:pt x="727251" y="667818"/>
                    </a:lnTo>
                    <a:lnTo>
                      <a:pt x="665219" y="661200"/>
                    </a:lnTo>
                    <a:lnTo>
                      <a:pt x="605004" y="653250"/>
                    </a:lnTo>
                    <a:lnTo>
                      <a:pt x="546753" y="644018"/>
                    </a:lnTo>
                    <a:lnTo>
                      <a:pt x="490615" y="633555"/>
                    </a:lnTo>
                    <a:lnTo>
                      <a:pt x="436736" y="621912"/>
                    </a:lnTo>
                    <a:lnTo>
                      <a:pt x="385264" y="609139"/>
                    </a:lnTo>
                    <a:lnTo>
                      <a:pt x="336346" y="595287"/>
                    </a:lnTo>
                    <a:lnTo>
                      <a:pt x="290131" y="580405"/>
                    </a:lnTo>
                    <a:lnTo>
                      <a:pt x="246765" y="564546"/>
                    </a:lnTo>
                    <a:lnTo>
                      <a:pt x="206397" y="547758"/>
                    </a:lnTo>
                    <a:lnTo>
                      <a:pt x="169172" y="530094"/>
                    </a:lnTo>
                    <a:lnTo>
                      <a:pt x="135240" y="511603"/>
                    </a:lnTo>
                    <a:lnTo>
                      <a:pt x="77843" y="472342"/>
                    </a:lnTo>
                    <a:lnTo>
                      <a:pt x="35383" y="430382"/>
                    </a:lnTo>
                    <a:lnTo>
                      <a:pt x="9042" y="386126"/>
                    </a:lnTo>
                    <a:lnTo>
                      <a:pt x="0" y="339978"/>
                    </a:lnTo>
                    <a:close/>
                  </a:path>
                </a:pathLst>
              </a:custGeom>
              <a:ln w="63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6" name="object 16"/>
            <p:cNvSpPr txBox="1"/>
            <p:nvPr/>
          </p:nvSpPr>
          <p:spPr>
            <a:xfrm>
              <a:off x="8633841" y="3590670"/>
              <a:ext cx="970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spc="-10" dirty="0">
                  <a:latin typeface="Calibri"/>
                  <a:cs typeface="Calibri"/>
                </a:rPr>
                <a:t>Prediction</a:t>
              </a:r>
              <a:endParaRPr sz="1800">
                <a:latin typeface="Calibri"/>
                <a:cs typeface="Calibri"/>
              </a:endParaRPr>
            </a:p>
          </p:txBody>
        </p:sp>
        <p:grpSp>
          <p:nvGrpSpPr>
            <p:cNvPr id="17" name="object 17"/>
            <p:cNvGrpSpPr/>
            <p:nvPr/>
          </p:nvGrpSpPr>
          <p:grpSpPr>
            <a:xfrm>
              <a:off x="7476490" y="3635502"/>
              <a:ext cx="933450" cy="242570"/>
              <a:chOff x="7476490" y="3635502"/>
              <a:chExt cx="933450" cy="242570"/>
            </a:xfrm>
          </p:grpSpPr>
          <p:sp>
            <p:nvSpPr>
              <p:cNvPr id="18" name="object 18"/>
              <p:cNvSpPr/>
              <p:nvPr/>
            </p:nvSpPr>
            <p:spPr>
              <a:xfrm>
                <a:off x="7486015" y="3645027"/>
                <a:ext cx="914400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23520">
                    <a:moveTo>
                      <a:pt x="802639" y="0"/>
                    </a:moveTo>
                    <a:lnTo>
                      <a:pt x="802639" y="55880"/>
                    </a:lnTo>
                    <a:lnTo>
                      <a:pt x="0" y="55880"/>
                    </a:lnTo>
                    <a:lnTo>
                      <a:pt x="0" y="167512"/>
                    </a:lnTo>
                    <a:lnTo>
                      <a:pt x="802639" y="167512"/>
                    </a:lnTo>
                    <a:lnTo>
                      <a:pt x="802639" y="223393"/>
                    </a:lnTo>
                    <a:lnTo>
                      <a:pt x="914400" y="111633"/>
                    </a:lnTo>
                    <a:lnTo>
                      <a:pt x="802639" y="0"/>
                    </a:lnTo>
                    <a:close/>
                  </a:path>
                </a:pathLst>
              </a:custGeom>
              <a:solidFill>
                <a:srgbClr val="6FAC46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7486015" y="3645027"/>
                <a:ext cx="914400" cy="223520"/>
              </a:xfrm>
              <a:custGeom>
                <a:avLst/>
                <a:gdLst/>
                <a:ahLst/>
                <a:cxnLst/>
                <a:rect l="l" t="t" r="r" b="b"/>
                <a:pathLst>
                  <a:path w="914400" h="223520">
                    <a:moveTo>
                      <a:pt x="0" y="55880"/>
                    </a:moveTo>
                    <a:lnTo>
                      <a:pt x="802639" y="55880"/>
                    </a:lnTo>
                    <a:lnTo>
                      <a:pt x="802639" y="0"/>
                    </a:lnTo>
                    <a:lnTo>
                      <a:pt x="914400" y="111633"/>
                    </a:lnTo>
                    <a:lnTo>
                      <a:pt x="802639" y="223393"/>
                    </a:lnTo>
                    <a:lnTo>
                      <a:pt x="802639" y="167512"/>
                    </a:lnTo>
                    <a:lnTo>
                      <a:pt x="0" y="167512"/>
                    </a:lnTo>
                    <a:lnTo>
                      <a:pt x="0" y="55880"/>
                    </a:lnTo>
                    <a:close/>
                  </a:path>
                </a:pathLst>
              </a:custGeom>
              <a:ln w="19050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985837" y="421532"/>
            <a:ext cx="102203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5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sz="3600" b="1" spc="-1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Nature</a:t>
            </a:r>
            <a:r>
              <a:rPr sz="2800" b="0" i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800" b="0" i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ML</a:t>
            </a:r>
            <a:r>
              <a:rPr sz="2800" b="0" i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spc="-10" dirty="0">
                <a:solidFill>
                  <a:srgbClr val="006FC0"/>
                </a:solidFill>
                <a:latin typeface="Calibri"/>
                <a:cs typeface="Calibri"/>
              </a:rPr>
              <a:t>Problems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2201" y="90886"/>
            <a:ext cx="640632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sz="3600" b="1" spc="-7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578" y="427552"/>
            <a:ext cx="8833485" cy="1647825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5084445">
              <a:lnSpc>
                <a:spcPct val="100000"/>
              </a:lnSpc>
              <a:spcBef>
                <a:spcPts val="1130"/>
              </a:spcBef>
            </a:pPr>
            <a:r>
              <a:rPr sz="2800" i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Regression: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Quantitative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sz="24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735"/>
              </a:spcBef>
            </a:pPr>
            <a:r>
              <a:rPr sz="24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r>
              <a:rPr sz="2400" b="1" spc="-4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sz="2400" b="1" spc="-5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1061" y="1409186"/>
            <a:ext cx="1879140" cy="17538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3578" y="2055241"/>
            <a:ext cx="7128509" cy="3354765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his/her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5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 of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Marla,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5-bedroom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2050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USD/PKR</a:t>
            </a: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exchange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rate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Efficacy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vaccine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medicine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sz="1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temperature/Rainfall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sz="18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monsoon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AI501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Pakistan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9223" y="3414805"/>
            <a:ext cx="3532504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000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sz="2000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0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20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common?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15478" y="4451789"/>
            <a:ext cx="25031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sz="2000" spc="-7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7670" y="5689790"/>
            <a:ext cx="6567805" cy="31867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5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88466" y="39064"/>
            <a:ext cx="520217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sz="3600" b="1" spc="-7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3578" y="377543"/>
            <a:ext cx="9507220" cy="1697989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4916805">
              <a:lnSpc>
                <a:spcPct val="100000"/>
              </a:lnSpc>
              <a:spcBef>
                <a:spcPts val="1525"/>
              </a:spcBef>
            </a:pPr>
            <a:r>
              <a:rPr sz="2800" i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sample,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(discrete)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sz="24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  <a:r>
              <a:rPr sz="2400" b="1" spc="-4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sz="2400" b="1" spc="-5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2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15967" y="525875"/>
            <a:ext cx="1575280" cy="16047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3578" y="2055241"/>
            <a:ext cx="7531734" cy="2936701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1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his/her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hand-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5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Spam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photo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Temperature/Rainfall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sz="18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8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abnormal</a:t>
            </a:r>
            <a:r>
              <a:rPr sz="18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monsoon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Letter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grade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AI501</a:t>
            </a: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electricity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prices</a:t>
            </a: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Pakistan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10000</a:t>
            </a:r>
            <a:r>
              <a:rPr sz="18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taken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1552" y="2343785"/>
            <a:ext cx="3714115" cy="1085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sz="2000" spc="-2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sz="2000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sz="2000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2000" spc="-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sz="2000" spc="-3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1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common?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0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sz="2000" spc="-5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outputs: </a:t>
            </a:r>
            <a:r>
              <a:rPr sz="20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1552" y="3642185"/>
            <a:ext cx="3824604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Yes/No</a:t>
            </a:r>
            <a:r>
              <a:rPr sz="2000" spc="-5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(Binary</a:t>
            </a:r>
            <a:r>
              <a:rPr sz="2000" spc="-3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sz="2000" spc="-10" dirty="0">
                <a:solidFill>
                  <a:srgbClr val="00AF50"/>
                </a:solidFill>
                <a:latin typeface="Segoe Print"/>
                <a:cs typeface="Segoe Print"/>
              </a:rPr>
              <a:t>)</a:t>
            </a:r>
            <a:endParaRPr sz="2000" dirty="0">
              <a:latin typeface="Segoe Print"/>
              <a:cs typeface="Segoe Prin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31888" y="4195769"/>
            <a:ext cx="31851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sz="20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sz="2000" spc="-2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</a:t>
            </a:r>
            <a:r>
              <a:rPr sz="20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sz="2000" spc="-5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47670" y="5689790"/>
            <a:ext cx="7196455" cy="318677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079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85"/>
              </a:spcBef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categorical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1CB5-6FFC-A1A1-819D-2104D54F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Format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C340-80D8-3984-1D05-31583C54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Assessments</a:t>
            </a:r>
          </a:p>
          <a:p>
            <a:pPr lvl="1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Quizzes</a:t>
            </a:r>
          </a:p>
          <a:p>
            <a:pPr lvl="1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Assignments &amp;Projects</a:t>
            </a:r>
          </a:p>
          <a:p>
            <a:pPr lvl="1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Term and Final Exam</a:t>
            </a:r>
          </a:p>
          <a:p>
            <a:pPr marL="457200" lvl="1" indent="0">
              <a:buNone/>
            </a:pP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lvl="1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Assignments and Projects</a:t>
            </a:r>
          </a:p>
          <a:p>
            <a:pPr marL="546100" lvl="2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Theoretical, conceptual, coding based</a:t>
            </a:r>
          </a:p>
          <a:p>
            <a:pPr marL="546100" lvl="2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pPr marL="1003300" lvl="3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AI techniques on a problem dataset of your interest</a:t>
            </a:r>
          </a:p>
          <a:p>
            <a:pPr marL="1003300" lvl="3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of 2 students or one student</a:t>
            </a:r>
          </a:p>
        </p:txBody>
      </p:sp>
    </p:spTree>
    <p:extLst>
      <p:ext uri="{BB962C8B-B14F-4D97-AF65-F5344CB8AC3E}">
        <p14:creationId xmlns:p14="http://schemas.microsoft.com/office/powerpoint/2010/main" val="1498876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44838" y="123765"/>
            <a:ext cx="72866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5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sz="3600" b="1" spc="-15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Nature</a:t>
            </a:r>
            <a:r>
              <a:rPr sz="2800" b="0" i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of</a:t>
            </a:r>
            <a:r>
              <a:rPr sz="2800" b="0" i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ML</a:t>
            </a:r>
            <a:r>
              <a:rPr sz="2800" b="0" i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spc="-10" dirty="0">
                <a:solidFill>
                  <a:srgbClr val="006FC0"/>
                </a:solidFill>
                <a:latin typeface="Calibri"/>
                <a:cs typeface="Calibri"/>
              </a:rPr>
              <a:t>Problems</a:t>
            </a:r>
            <a:endParaRPr sz="2800" dirty="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3490" y="4355470"/>
            <a:ext cx="1866934" cy="20911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73145" y="4360849"/>
            <a:ext cx="1886367" cy="215032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5004053" y="5217795"/>
            <a:ext cx="2438400" cy="258445"/>
          </a:xfrm>
          <a:custGeom>
            <a:avLst/>
            <a:gdLst/>
            <a:ahLst/>
            <a:cxnLst/>
            <a:rect l="l" t="t" r="r" b="b"/>
            <a:pathLst>
              <a:path w="2438400" h="258445">
                <a:moveTo>
                  <a:pt x="2309368" y="0"/>
                </a:moveTo>
                <a:lnTo>
                  <a:pt x="2309368" y="64515"/>
                </a:lnTo>
                <a:lnTo>
                  <a:pt x="0" y="64515"/>
                </a:lnTo>
                <a:lnTo>
                  <a:pt x="0" y="193674"/>
                </a:lnTo>
                <a:lnTo>
                  <a:pt x="2309368" y="193674"/>
                </a:lnTo>
                <a:lnTo>
                  <a:pt x="2309368" y="258190"/>
                </a:lnTo>
                <a:lnTo>
                  <a:pt x="2438400" y="129031"/>
                </a:lnTo>
                <a:lnTo>
                  <a:pt x="2309368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2217166" y="2299842"/>
            <a:ext cx="7937500" cy="1552575"/>
            <a:chOff x="2217166" y="2299842"/>
            <a:chExt cx="7937500" cy="1552575"/>
          </a:xfrm>
        </p:grpSpPr>
        <p:sp>
          <p:nvSpPr>
            <p:cNvPr id="7" name="object 7"/>
            <p:cNvSpPr/>
            <p:nvPr/>
          </p:nvSpPr>
          <p:spPr>
            <a:xfrm>
              <a:off x="2223516" y="2306192"/>
              <a:ext cx="7924800" cy="1539875"/>
            </a:xfrm>
            <a:custGeom>
              <a:avLst/>
              <a:gdLst/>
              <a:ahLst/>
              <a:cxnLst/>
              <a:rect l="l" t="t" r="r" b="b"/>
              <a:pathLst>
                <a:path w="7924800" h="1539875">
                  <a:moveTo>
                    <a:pt x="7668259" y="0"/>
                  </a:moveTo>
                  <a:lnTo>
                    <a:pt x="256666" y="0"/>
                  </a:lnTo>
                  <a:lnTo>
                    <a:pt x="210536" y="4135"/>
                  </a:lnTo>
                  <a:lnTo>
                    <a:pt x="167116" y="16060"/>
                  </a:lnTo>
                  <a:lnTo>
                    <a:pt x="127131" y="35047"/>
                  </a:lnTo>
                  <a:lnTo>
                    <a:pt x="91308" y="60371"/>
                  </a:lnTo>
                  <a:lnTo>
                    <a:pt x="60371" y="91308"/>
                  </a:lnTo>
                  <a:lnTo>
                    <a:pt x="35047" y="127131"/>
                  </a:lnTo>
                  <a:lnTo>
                    <a:pt x="16060" y="167116"/>
                  </a:lnTo>
                  <a:lnTo>
                    <a:pt x="4135" y="210536"/>
                  </a:lnTo>
                  <a:lnTo>
                    <a:pt x="0" y="256667"/>
                  </a:lnTo>
                  <a:lnTo>
                    <a:pt x="0" y="1282954"/>
                  </a:lnTo>
                  <a:lnTo>
                    <a:pt x="4135" y="1329084"/>
                  </a:lnTo>
                  <a:lnTo>
                    <a:pt x="16060" y="1372504"/>
                  </a:lnTo>
                  <a:lnTo>
                    <a:pt x="35047" y="1412489"/>
                  </a:lnTo>
                  <a:lnTo>
                    <a:pt x="60371" y="1448312"/>
                  </a:lnTo>
                  <a:lnTo>
                    <a:pt x="91308" y="1479249"/>
                  </a:lnTo>
                  <a:lnTo>
                    <a:pt x="127131" y="1504573"/>
                  </a:lnTo>
                  <a:lnTo>
                    <a:pt x="167116" y="1523560"/>
                  </a:lnTo>
                  <a:lnTo>
                    <a:pt x="210536" y="1535485"/>
                  </a:lnTo>
                  <a:lnTo>
                    <a:pt x="256666" y="1539621"/>
                  </a:lnTo>
                  <a:lnTo>
                    <a:pt x="7668259" y="1539621"/>
                  </a:lnTo>
                  <a:lnTo>
                    <a:pt x="7714386" y="1535485"/>
                  </a:lnTo>
                  <a:lnTo>
                    <a:pt x="7757794" y="1523560"/>
                  </a:lnTo>
                  <a:lnTo>
                    <a:pt x="7797762" y="1504573"/>
                  </a:lnTo>
                  <a:lnTo>
                    <a:pt x="7833565" y="1479249"/>
                  </a:lnTo>
                  <a:lnTo>
                    <a:pt x="7864481" y="1448312"/>
                  </a:lnTo>
                  <a:lnTo>
                    <a:pt x="7889785" y="1412489"/>
                  </a:lnTo>
                  <a:lnTo>
                    <a:pt x="7908755" y="1372504"/>
                  </a:lnTo>
                  <a:lnTo>
                    <a:pt x="7920668" y="1329084"/>
                  </a:lnTo>
                  <a:lnTo>
                    <a:pt x="7924800" y="1282954"/>
                  </a:lnTo>
                  <a:lnTo>
                    <a:pt x="7924800" y="256667"/>
                  </a:lnTo>
                  <a:lnTo>
                    <a:pt x="7920668" y="210536"/>
                  </a:lnTo>
                  <a:lnTo>
                    <a:pt x="7908755" y="167116"/>
                  </a:lnTo>
                  <a:lnTo>
                    <a:pt x="7889785" y="127131"/>
                  </a:lnTo>
                  <a:lnTo>
                    <a:pt x="7864481" y="91308"/>
                  </a:lnTo>
                  <a:lnTo>
                    <a:pt x="7833565" y="60371"/>
                  </a:lnTo>
                  <a:lnTo>
                    <a:pt x="7797762" y="35047"/>
                  </a:lnTo>
                  <a:lnTo>
                    <a:pt x="7757794" y="16060"/>
                  </a:lnTo>
                  <a:lnTo>
                    <a:pt x="7714386" y="4135"/>
                  </a:lnTo>
                  <a:lnTo>
                    <a:pt x="766825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23516" y="2306192"/>
              <a:ext cx="7924800" cy="1539875"/>
            </a:xfrm>
            <a:custGeom>
              <a:avLst/>
              <a:gdLst/>
              <a:ahLst/>
              <a:cxnLst/>
              <a:rect l="l" t="t" r="r" b="b"/>
              <a:pathLst>
                <a:path w="7924800" h="1539875">
                  <a:moveTo>
                    <a:pt x="0" y="256667"/>
                  </a:moveTo>
                  <a:lnTo>
                    <a:pt x="4135" y="210536"/>
                  </a:lnTo>
                  <a:lnTo>
                    <a:pt x="16060" y="167116"/>
                  </a:lnTo>
                  <a:lnTo>
                    <a:pt x="35047" y="127131"/>
                  </a:lnTo>
                  <a:lnTo>
                    <a:pt x="60371" y="91308"/>
                  </a:lnTo>
                  <a:lnTo>
                    <a:pt x="91308" y="60371"/>
                  </a:lnTo>
                  <a:lnTo>
                    <a:pt x="127131" y="35047"/>
                  </a:lnTo>
                  <a:lnTo>
                    <a:pt x="167116" y="16060"/>
                  </a:lnTo>
                  <a:lnTo>
                    <a:pt x="210536" y="4135"/>
                  </a:lnTo>
                  <a:lnTo>
                    <a:pt x="256666" y="0"/>
                  </a:lnTo>
                  <a:lnTo>
                    <a:pt x="7668259" y="0"/>
                  </a:lnTo>
                  <a:lnTo>
                    <a:pt x="7714386" y="4135"/>
                  </a:lnTo>
                  <a:lnTo>
                    <a:pt x="7757794" y="16060"/>
                  </a:lnTo>
                  <a:lnTo>
                    <a:pt x="7797762" y="35047"/>
                  </a:lnTo>
                  <a:lnTo>
                    <a:pt x="7833565" y="60371"/>
                  </a:lnTo>
                  <a:lnTo>
                    <a:pt x="7864481" y="91308"/>
                  </a:lnTo>
                  <a:lnTo>
                    <a:pt x="7889785" y="127131"/>
                  </a:lnTo>
                  <a:lnTo>
                    <a:pt x="7908755" y="167116"/>
                  </a:lnTo>
                  <a:lnTo>
                    <a:pt x="7920668" y="210536"/>
                  </a:lnTo>
                  <a:lnTo>
                    <a:pt x="7924800" y="256667"/>
                  </a:lnTo>
                  <a:lnTo>
                    <a:pt x="7924800" y="1282954"/>
                  </a:lnTo>
                  <a:lnTo>
                    <a:pt x="7920668" y="1329084"/>
                  </a:lnTo>
                  <a:lnTo>
                    <a:pt x="7908755" y="1372504"/>
                  </a:lnTo>
                  <a:lnTo>
                    <a:pt x="7889785" y="1412489"/>
                  </a:lnTo>
                  <a:lnTo>
                    <a:pt x="7864481" y="1448312"/>
                  </a:lnTo>
                  <a:lnTo>
                    <a:pt x="7833565" y="1479249"/>
                  </a:lnTo>
                  <a:lnTo>
                    <a:pt x="7797762" y="1504573"/>
                  </a:lnTo>
                  <a:lnTo>
                    <a:pt x="7757794" y="1523560"/>
                  </a:lnTo>
                  <a:lnTo>
                    <a:pt x="7714386" y="1535485"/>
                  </a:lnTo>
                  <a:lnTo>
                    <a:pt x="7668259" y="1539621"/>
                  </a:lnTo>
                  <a:lnTo>
                    <a:pt x="256666" y="1539621"/>
                  </a:lnTo>
                  <a:lnTo>
                    <a:pt x="210536" y="1535485"/>
                  </a:lnTo>
                  <a:lnTo>
                    <a:pt x="167116" y="1523560"/>
                  </a:lnTo>
                  <a:lnTo>
                    <a:pt x="127131" y="1504573"/>
                  </a:lnTo>
                  <a:lnTo>
                    <a:pt x="91308" y="1479249"/>
                  </a:lnTo>
                  <a:lnTo>
                    <a:pt x="60371" y="1448312"/>
                  </a:lnTo>
                  <a:lnTo>
                    <a:pt x="35047" y="1412489"/>
                  </a:lnTo>
                  <a:lnTo>
                    <a:pt x="16060" y="1372504"/>
                  </a:lnTo>
                  <a:lnTo>
                    <a:pt x="4135" y="1329084"/>
                  </a:lnTo>
                  <a:lnTo>
                    <a:pt x="0" y="1282954"/>
                  </a:lnTo>
                  <a:lnTo>
                    <a:pt x="0" y="256667"/>
                  </a:lnTo>
                  <a:close/>
                </a:path>
              </a:pathLst>
            </a:custGeom>
            <a:ln w="12700">
              <a:solidFill>
                <a:srgbClr val="FAE4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67152" y="2768345"/>
              <a:ext cx="1371600" cy="838200"/>
            </a:xfrm>
            <a:custGeom>
              <a:avLst/>
              <a:gdLst/>
              <a:ahLst/>
              <a:cxnLst/>
              <a:rect l="l" t="t" r="r" b="b"/>
              <a:pathLst>
                <a:path w="1371600" h="838200">
                  <a:moveTo>
                    <a:pt x="1231900" y="0"/>
                  </a:moveTo>
                  <a:lnTo>
                    <a:pt x="139700" y="0"/>
                  </a:lnTo>
                  <a:lnTo>
                    <a:pt x="95520" y="7116"/>
                  </a:lnTo>
                  <a:lnTo>
                    <a:pt x="57168" y="26936"/>
                  </a:lnTo>
                  <a:lnTo>
                    <a:pt x="26936" y="57168"/>
                  </a:lnTo>
                  <a:lnTo>
                    <a:pt x="7116" y="95520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16" y="742630"/>
                  </a:lnTo>
                  <a:lnTo>
                    <a:pt x="26936" y="780976"/>
                  </a:lnTo>
                  <a:lnTo>
                    <a:pt x="57168" y="811227"/>
                  </a:lnTo>
                  <a:lnTo>
                    <a:pt x="95520" y="831071"/>
                  </a:lnTo>
                  <a:lnTo>
                    <a:pt x="139700" y="838200"/>
                  </a:lnTo>
                  <a:lnTo>
                    <a:pt x="1231900" y="838200"/>
                  </a:lnTo>
                  <a:lnTo>
                    <a:pt x="1276030" y="831071"/>
                  </a:lnTo>
                  <a:lnTo>
                    <a:pt x="1314376" y="811227"/>
                  </a:lnTo>
                  <a:lnTo>
                    <a:pt x="1344627" y="780976"/>
                  </a:lnTo>
                  <a:lnTo>
                    <a:pt x="1364471" y="742630"/>
                  </a:lnTo>
                  <a:lnTo>
                    <a:pt x="1371600" y="698500"/>
                  </a:lnTo>
                  <a:lnTo>
                    <a:pt x="1371600" y="139700"/>
                  </a:lnTo>
                  <a:lnTo>
                    <a:pt x="1364471" y="95520"/>
                  </a:lnTo>
                  <a:lnTo>
                    <a:pt x="1344627" y="57168"/>
                  </a:lnTo>
                  <a:lnTo>
                    <a:pt x="1314376" y="26936"/>
                  </a:lnTo>
                  <a:lnTo>
                    <a:pt x="1276030" y="7116"/>
                  </a:lnTo>
                  <a:lnTo>
                    <a:pt x="1231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67152" y="2768345"/>
              <a:ext cx="1371600" cy="838200"/>
            </a:xfrm>
            <a:custGeom>
              <a:avLst/>
              <a:gdLst/>
              <a:ahLst/>
              <a:cxnLst/>
              <a:rect l="l" t="t" r="r" b="b"/>
              <a:pathLst>
                <a:path w="137160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1231900" y="0"/>
                  </a:lnTo>
                  <a:lnTo>
                    <a:pt x="1276030" y="7116"/>
                  </a:lnTo>
                  <a:lnTo>
                    <a:pt x="1314376" y="26936"/>
                  </a:lnTo>
                  <a:lnTo>
                    <a:pt x="1344627" y="57168"/>
                  </a:lnTo>
                  <a:lnTo>
                    <a:pt x="1364471" y="95520"/>
                  </a:lnTo>
                  <a:lnTo>
                    <a:pt x="1371600" y="139700"/>
                  </a:lnTo>
                  <a:lnTo>
                    <a:pt x="1371600" y="698500"/>
                  </a:lnTo>
                  <a:lnTo>
                    <a:pt x="1364471" y="742630"/>
                  </a:lnTo>
                  <a:lnTo>
                    <a:pt x="1344627" y="780976"/>
                  </a:lnTo>
                  <a:lnTo>
                    <a:pt x="1314376" y="811227"/>
                  </a:lnTo>
                  <a:lnTo>
                    <a:pt x="1276030" y="831071"/>
                  </a:lnTo>
                  <a:lnTo>
                    <a:pt x="1231900" y="838200"/>
                  </a:lnTo>
                  <a:lnTo>
                    <a:pt x="139700" y="838200"/>
                  </a:lnTo>
                  <a:lnTo>
                    <a:pt x="95520" y="831071"/>
                  </a:lnTo>
                  <a:lnTo>
                    <a:pt x="57168" y="811227"/>
                  </a:lnTo>
                  <a:lnTo>
                    <a:pt x="26936" y="780976"/>
                  </a:lnTo>
                  <a:lnTo>
                    <a:pt x="7116" y="742630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078860" y="2748534"/>
            <a:ext cx="94869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All </a:t>
            </a:r>
            <a:r>
              <a:rPr sz="1800" spc="-10" dirty="0">
                <a:latin typeface="Calibri"/>
                <a:cs typeface="Calibri"/>
              </a:rPr>
              <a:t>unlabeled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457827" y="2860420"/>
            <a:ext cx="3136900" cy="686435"/>
            <a:chOff x="4457827" y="2860420"/>
            <a:chExt cx="3136900" cy="686435"/>
          </a:xfrm>
        </p:grpSpPr>
        <p:sp>
          <p:nvSpPr>
            <p:cNvPr id="13" name="object 13"/>
            <p:cNvSpPr/>
            <p:nvPr/>
          </p:nvSpPr>
          <p:spPr>
            <a:xfrm>
              <a:off x="4467352" y="3091814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20">
                  <a:moveTo>
                    <a:pt x="802639" y="0"/>
                  </a:moveTo>
                  <a:lnTo>
                    <a:pt x="802639" y="55880"/>
                  </a:lnTo>
                  <a:lnTo>
                    <a:pt x="0" y="55880"/>
                  </a:lnTo>
                  <a:lnTo>
                    <a:pt x="0" y="167512"/>
                  </a:lnTo>
                  <a:lnTo>
                    <a:pt x="802639" y="167512"/>
                  </a:lnTo>
                  <a:lnTo>
                    <a:pt x="802639" y="223393"/>
                  </a:lnTo>
                  <a:lnTo>
                    <a:pt x="914400" y="111760"/>
                  </a:lnTo>
                  <a:lnTo>
                    <a:pt x="80263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7352" y="3091814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20">
                  <a:moveTo>
                    <a:pt x="0" y="55880"/>
                  </a:moveTo>
                  <a:lnTo>
                    <a:pt x="802639" y="55880"/>
                  </a:lnTo>
                  <a:lnTo>
                    <a:pt x="802639" y="0"/>
                  </a:lnTo>
                  <a:lnTo>
                    <a:pt x="914400" y="111760"/>
                  </a:lnTo>
                  <a:lnTo>
                    <a:pt x="802639" y="223393"/>
                  </a:lnTo>
                  <a:lnTo>
                    <a:pt x="802639" y="167512"/>
                  </a:lnTo>
                  <a:lnTo>
                    <a:pt x="0" y="167512"/>
                  </a:lnTo>
                  <a:lnTo>
                    <a:pt x="0" y="5588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0352" y="2863595"/>
              <a:ext cx="1981200" cy="67995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610352" y="2863595"/>
              <a:ext cx="1981200" cy="680085"/>
            </a:xfrm>
            <a:custGeom>
              <a:avLst/>
              <a:gdLst/>
              <a:ahLst/>
              <a:cxnLst/>
              <a:rect l="l" t="t" r="r" b="b"/>
              <a:pathLst>
                <a:path w="1981200" h="680085">
                  <a:moveTo>
                    <a:pt x="0" y="339978"/>
                  </a:moveTo>
                  <a:lnTo>
                    <a:pt x="9042" y="293831"/>
                  </a:lnTo>
                  <a:lnTo>
                    <a:pt x="35383" y="249575"/>
                  </a:lnTo>
                  <a:lnTo>
                    <a:pt x="77843" y="207615"/>
                  </a:lnTo>
                  <a:lnTo>
                    <a:pt x="135240" y="168354"/>
                  </a:lnTo>
                  <a:lnTo>
                    <a:pt x="169172" y="149863"/>
                  </a:lnTo>
                  <a:lnTo>
                    <a:pt x="206397" y="132199"/>
                  </a:lnTo>
                  <a:lnTo>
                    <a:pt x="246765" y="115411"/>
                  </a:lnTo>
                  <a:lnTo>
                    <a:pt x="290131" y="99552"/>
                  </a:lnTo>
                  <a:lnTo>
                    <a:pt x="336346" y="84670"/>
                  </a:lnTo>
                  <a:lnTo>
                    <a:pt x="385264" y="70818"/>
                  </a:lnTo>
                  <a:lnTo>
                    <a:pt x="436736" y="58045"/>
                  </a:lnTo>
                  <a:lnTo>
                    <a:pt x="490615" y="46402"/>
                  </a:lnTo>
                  <a:lnTo>
                    <a:pt x="546753" y="35939"/>
                  </a:lnTo>
                  <a:lnTo>
                    <a:pt x="605004" y="26707"/>
                  </a:lnTo>
                  <a:lnTo>
                    <a:pt x="665219" y="18757"/>
                  </a:lnTo>
                  <a:lnTo>
                    <a:pt x="727251" y="12139"/>
                  </a:lnTo>
                  <a:lnTo>
                    <a:pt x="790953" y="6904"/>
                  </a:lnTo>
                  <a:lnTo>
                    <a:pt x="856176" y="3102"/>
                  </a:lnTo>
                  <a:lnTo>
                    <a:pt x="922774" y="784"/>
                  </a:lnTo>
                  <a:lnTo>
                    <a:pt x="990600" y="0"/>
                  </a:lnTo>
                  <a:lnTo>
                    <a:pt x="1058425" y="784"/>
                  </a:lnTo>
                  <a:lnTo>
                    <a:pt x="1125023" y="3102"/>
                  </a:lnTo>
                  <a:lnTo>
                    <a:pt x="1190246" y="6904"/>
                  </a:lnTo>
                  <a:lnTo>
                    <a:pt x="1253948" y="12139"/>
                  </a:lnTo>
                  <a:lnTo>
                    <a:pt x="1315980" y="18757"/>
                  </a:lnTo>
                  <a:lnTo>
                    <a:pt x="1376195" y="26707"/>
                  </a:lnTo>
                  <a:lnTo>
                    <a:pt x="1434446" y="35939"/>
                  </a:lnTo>
                  <a:lnTo>
                    <a:pt x="1490584" y="46402"/>
                  </a:lnTo>
                  <a:lnTo>
                    <a:pt x="1544463" y="58045"/>
                  </a:lnTo>
                  <a:lnTo>
                    <a:pt x="1595935" y="70818"/>
                  </a:lnTo>
                  <a:lnTo>
                    <a:pt x="1644853" y="84670"/>
                  </a:lnTo>
                  <a:lnTo>
                    <a:pt x="1691068" y="99552"/>
                  </a:lnTo>
                  <a:lnTo>
                    <a:pt x="1734434" y="115411"/>
                  </a:lnTo>
                  <a:lnTo>
                    <a:pt x="1774802" y="132199"/>
                  </a:lnTo>
                  <a:lnTo>
                    <a:pt x="1812027" y="149863"/>
                  </a:lnTo>
                  <a:lnTo>
                    <a:pt x="1845959" y="168354"/>
                  </a:lnTo>
                  <a:lnTo>
                    <a:pt x="1903356" y="207615"/>
                  </a:lnTo>
                  <a:lnTo>
                    <a:pt x="1945816" y="249575"/>
                  </a:lnTo>
                  <a:lnTo>
                    <a:pt x="1972157" y="293831"/>
                  </a:lnTo>
                  <a:lnTo>
                    <a:pt x="1981200" y="339978"/>
                  </a:lnTo>
                  <a:lnTo>
                    <a:pt x="1978914" y="363249"/>
                  </a:lnTo>
                  <a:lnTo>
                    <a:pt x="1961075" y="408479"/>
                  </a:lnTo>
                  <a:lnTo>
                    <a:pt x="1926527" y="451625"/>
                  </a:lnTo>
                  <a:lnTo>
                    <a:pt x="1876451" y="492279"/>
                  </a:lnTo>
                  <a:lnTo>
                    <a:pt x="1812027" y="530038"/>
                  </a:lnTo>
                  <a:lnTo>
                    <a:pt x="1774802" y="547704"/>
                  </a:lnTo>
                  <a:lnTo>
                    <a:pt x="1734434" y="564495"/>
                  </a:lnTo>
                  <a:lnTo>
                    <a:pt x="1691068" y="580358"/>
                  </a:lnTo>
                  <a:lnTo>
                    <a:pt x="1644853" y="595243"/>
                  </a:lnTo>
                  <a:lnTo>
                    <a:pt x="1595935" y="609101"/>
                  </a:lnTo>
                  <a:lnTo>
                    <a:pt x="1544463" y="621879"/>
                  </a:lnTo>
                  <a:lnTo>
                    <a:pt x="1490584" y="633527"/>
                  </a:lnTo>
                  <a:lnTo>
                    <a:pt x="1434446" y="643995"/>
                  </a:lnTo>
                  <a:lnTo>
                    <a:pt x="1376195" y="653232"/>
                  </a:lnTo>
                  <a:lnTo>
                    <a:pt x="1315980" y="661187"/>
                  </a:lnTo>
                  <a:lnTo>
                    <a:pt x="1253948" y="667809"/>
                  </a:lnTo>
                  <a:lnTo>
                    <a:pt x="1190246" y="673048"/>
                  </a:lnTo>
                  <a:lnTo>
                    <a:pt x="1125023" y="676853"/>
                  </a:lnTo>
                  <a:lnTo>
                    <a:pt x="1058425" y="679173"/>
                  </a:lnTo>
                  <a:lnTo>
                    <a:pt x="990600" y="679957"/>
                  </a:lnTo>
                  <a:lnTo>
                    <a:pt x="922774" y="679173"/>
                  </a:lnTo>
                  <a:lnTo>
                    <a:pt x="856176" y="676853"/>
                  </a:lnTo>
                  <a:lnTo>
                    <a:pt x="790953" y="673048"/>
                  </a:lnTo>
                  <a:lnTo>
                    <a:pt x="727251" y="667809"/>
                  </a:lnTo>
                  <a:lnTo>
                    <a:pt x="665219" y="661187"/>
                  </a:lnTo>
                  <a:lnTo>
                    <a:pt x="605004" y="653232"/>
                  </a:lnTo>
                  <a:lnTo>
                    <a:pt x="546753" y="643995"/>
                  </a:lnTo>
                  <a:lnTo>
                    <a:pt x="490615" y="633527"/>
                  </a:lnTo>
                  <a:lnTo>
                    <a:pt x="436736" y="621879"/>
                  </a:lnTo>
                  <a:lnTo>
                    <a:pt x="385264" y="609101"/>
                  </a:lnTo>
                  <a:lnTo>
                    <a:pt x="336346" y="595243"/>
                  </a:lnTo>
                  <a:lnTo>
                    <a:pt x="290131" y="580358"/>
                  </a:lnTo>
                  <a:lnTo>
                    <a:pt x="246765" y="564495"/>
                  </a:lnTo>
                  <a:lnTo>
                    <a:pt x="206397" y="547704"/>
                  </a:lnTo>
                  <a:lnTo>
                    <a:pt x="169172" y="530038"/>
                  </a:lnTo>
                  <a:lnTo>
                    <a:pt x="135240" y="511546"/>
                  </a:lnTo>
                  <a:lnTo>
                    <a:pt x="77843" y="472289"/>
                  </a:lnTo>
                  <a:lnTo>
                    <a:pt x="35383" y="430338"/>
                  </a:lnTo>
                  <a:lnTo>
                    <a:pt x="9042" y="386099"/>
                  </a:lnTo>
                  <a:lnTo>
                    <a:pt x="0" y="33997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88151" y="3038678"/>
            <a:ext cx="6280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91778" y="3037459"/>
            <a:ext cx="953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Clustering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734427" y="3082163"/>
            <a:ext cx="933450" cy="242570"/>
            <a:chOff x="7734427" y="3082163"/>
            <a:chExt cx="933450" cy="242570"/>
          </a:xfrm>
        </p:grpSpPr>
        <p:sp>
          <p:nvSpPr>
            <p:cNvPr id="20" name="object 20"/>
            <p:cNvSpPr/>
            <p:nvPr/>
          </p:nvSpPr>
          <p:spPr>
            <a:xfrm>
              <a:off x="7743952" y="3091688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20">
                  <a:moveTo>
                    <a:pt x="802640" y="0"/>
                  </a:moveTo>
                  <a:lnTo>
                    <a:pt x="802640" y="55879"/>
                  </a:lnTo>
                  <a:lnTo>
                    <a:pt x="0" y="55879"/>
                  </a:lnTo>
                  <a:lnTo>
                    <a:pt x="0" y="167639"/>
                  </a:lnTo>
                  <a:lnTo>
                    <a:pt x="802640" y="167639"/>
                  </a:lnTo>
                  <a:lnTo>
                    <a:pt x="802640" y="223520"/>
                  </a:lnTo>
                  <a:lnTo>
                    <a:pt x="914400" y="111760"/>
                  </a:lnTo>
                  <a:lnTo>
                    <a:pt x="80264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743952" y="3091688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20">
                  <a:moveTo>
                    <a:pt x="0" y="55879"/>
                  </a:moveTo>
                  <a:lnTo>
                    <a:pt x="802640" y="55879"/>
                  </a:lnTo>
                  <a:lnTo>
                    <a:pt x="802640" y="0"/>
                  </a:lnTo>
                  <a:lnTo>
                    <a:pt x="914400" y="111760"/>
                  </a:lnTo>
                  <a:lnTo>
                    <a:pt x="802640" y="223520"/>
                  </a:lnTo>
                  <a:lnTo>
                    <a:pt x="802640" y="167639"/>
                  </a:lnTo>
                  <a:lnTo>
                    <a:pt x="0" y="167639"/>
                  </a:lnTo>
                  <a:lnTo>
                    <a:pt x="0" y="55879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4233" y="1167087"/>
            <a:ext cx="10456545" cy="1175322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520065" algn="l"/>
              </a:tabLst>
            </a:pPr>
            <a:r>
              <a:rPr sz="2400" spc="-25" dirty="0">
                <a:latin typeface="Calibri"/>
                <a:cs typeface="Calibri"/>
              </a:rPr>
              <a:t>2</a:t>
            </a:r>
            <a:r>
              <a:rPr sz="2400" b="1" spc="-25" dirty="0">
                <a:latin typeface="Calibri"/>
                <a:cs typeface="Calibri"/>
              </a:rPr>
              <a:t>.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Unsupervised</a:t>
            </a:r>
            <a:r>
              <a:rPr sz="2400" b="1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229100" marR="5080" indent="-3848735">
              <a:lnSpc>
                <a:spcPct val="100000"/>
              </a:lnSpc>
              <a:spcBef>
                <a:spcPts val="500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would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patterns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32710">
              <a:lnSpc>
                <a:spcPct val="100000"/>
              </a:lnSpc>
              <a:spcBef>
                <a:spcPts val="745"/>
              </a:spcBef>
            </a:pPr>
            <a:r>
              <a:rPr sz="1800" spc="-20" dirty="0">
                <a:latin typeface="Calibri"/>
                <a:cs typeface="Calibri"/>
              </a:rPr>
              <a:t>Training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21688" y="1935988"/>
            <a:ext cx="9004300" cy="1933575"/>
            <a:chOff x="1821688" y="1935988"/>
            <a:chExt cx="9004300" cy="1933575"/>
          </a:xfrm>
        </p:grpSpPr>
        <p:sp>
          <p:nvSpPr>
            <p:cNvPr id="3" name="object 3"/>
            <p:cNvSpPr/>
            <p:nvPr/>
          </p:nvSpPr>
          <p:spPr>
            <a:xfrm>
              <a:off x="1828038" y="1942338"/>
              <a:ext cx="8991600" cy="1920875"/>
            </a:xfrm>
            <a:custGeom>
              <a:avLst/>
              <a:gdLst/>
              <a:ahLst/>
              <a:cxnLst/>
              <a:rect l="l" t="t" r="r" b="b"/>
              <a:pathLst>
                <a:path w="8991600" h="1920875">
                  <a:moveTo>
                    <a:pt x="8671433" y="0"/>
                  </a:moveTo>
                  <a:lnTo>
                    <a:pt x="320039" y="0"/>
                  </a:lnTo>
                  <a:lnTo>
                    <a:pt x="272739" y="3469"/>
                  </a:lnTo>
                  <a:lnTo>
                    <a:pt x="227596" y="13547"/>
                  </a:lnTo>
                  <a:lnTo>
                    <a:pt x="185105" y="29740"/>
                  </a:lnTo>
                  <a:lnTo>
                    <a:pt x="145761" y="51552"/>
                  </a:lnTo>
                  <a:lnTo>
                    <a:pt x="110057" y="78490"/>
                  </a:lnTo>
                  <a:lnTo>
                    <a:pt x="78490" y="110057"/>
                  </a:lnTo>
                  <a:lnTo>
                    <a:pt x="51552" y="145761"/>
                  </a:lnTo>
                  <a:lnTo>
                    <a:pt x="29740" y="185105"/>
                  </a:lnTo>
                  <a:lnTo>
                    <a:pt x="13547" y="227596"/>
                  </a:lnTo>
                  <a:lnTo>
                    <a:pt x="3469" y="272739"/>
                  </a:lnTo>
                  <a:lnTo>
                    <a:pt x="0" y="320039"/>
                  </a:lnTo>
                  <a:lnTo>
                    <a:pt x="0" y="1600453"/>
                  </a:lnTo>
                  <a:lnTo>
                    <a:pt x="3469" y="1647754"/>
                  </a:lnTo>
                  <a:lnTo>
                    <a:pt x="13547" y="1692897"/>
                  </a:lnTo>
                  <a:lnTo>
                    <a:pt x="29740" y="1735388"/>
                  </a:lnTo>
                  <a:lnTo>
                    <a:pt x="51552" y="1774732"/>
                  </a:lnTo>
                  <a:lnTo>
                    <a:pt x="78490" y="1810436"/>
                  </a:lnTo>
                  <a:lnTo>
                    <a:pt x="110057" y="1842003"/>
                  </a:lnTo>
                  <a:lnTo>
                    <a:pt x="145761" y="1868941"/>
                  </a:lnTo>
                  <a:lnTo>
                    <a:pt x="185105" y="1890753"/>
                  </a:lnTo>
                  <a:lnTo>
                    <a:pt x="227596" y="1906946"/>
                  </a:lnTo>
                  <a:lnTo>
                    <a:pt x="272739" y="1917024"/>
                  </a:lnTo>
                  <a:lnTo>
                    <a:pt x="320039" y="1920494"/>
                  </a:lnTo>
                  <a:lnTo>
                    <a:pt x="8671433" y="1920494"/>
                  </a:lnTo>
                  <a:lnTo>
                    <a:pt x="8718736" y="1917024"/>
                  </a:lnTo>
                  <a:lnTo>
                    <a:pt x="8763887" y="1906946"/>
                  </a:lnTo>
                  <a:lnTo>
                    <a:pt x="8806390" y="1890753"/>
                  </a:lnTo>
                  <a:lnTo>
                    <a:pt x="8845749" y="1868941"/>
                  </a:lnTo>
                  <a:lnTo>
                    <a:pt x="8881470" y="1842003"/>
                  </a:lnTo>
                  <a:lnTo>
                    <a:pt x="8913055" y="1810436"/>
                  </a:lnTo>
                  <a:lnTo>
                    <a:pt x="8940009" y="1774732"/>
                  </a:lnTo>
                  <a:lnTo>
                    <a:pt x="8961836" y="1735388"/>
                  </a:lnTo>
                  <a:lnTo>
                    <a:pt x="8978041" y="1692897"/>
                  </a:lnTo>
                  <a:lnTo>
                    <a:pt x="8988127" y="1647754"/>
                  </a:lnTo>
                  <a:lnTo>
                    <a:pt x="8991600" y="1600453"/>
                  </a:lnTo>
                  <a:lnTo>
                    <a:pt x="8991600" y="320039"/>
                  </a:lnTo>
                  <a:lnTo>
                    <a:pt x="8988127" y="272739"/>
                  </a:lnTo>
                  <a:lnTo>
                    <a:pt x="8978041" y="227596"/>
                  </a:lnTo>
                  <a:lnTo>
                    <a:pt x="8961836" y="185105"/>
                  </a:lnTo>
                  <a:lnTo>
                    <a:pt x="8940009" y="145761"/>
                  </a:lnTo>
                  <a:lnTo>
                    <a:pt x="8913055" y="110057"/>
                  </a:lnTo>
                  <a:lnTo>
                    <a:pt x="8881470" y="78490"/>
                  </a:lnTo>
                  <a:lnTo>
                    <a:pt x="8845749" y="51552"/>
                  </a:lnTo>
                  <a:lnTo>
                    <a:pt x="8806390" y="29740"/>
                  </a:lnTo>
                  <a:lnTo>
                    <a:pt x="8763887" y="13547"/>
                  </a:lnTo>
                  <a:lnTo>
                    <a:pt x="8718736" y="3469"/>
                  </a:lnTo>
                  <a:lnTo>
                    <a:pt x="867143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28038" y="1942338"/>
              <a:ext cx="8991600" cy="1920875"/>
            </a:xfrm>
            <a:custGeom>
              <a:avLst/>
              <a:gdLst/>
              <a:ahLst/>
              <a:cxnLst/>
              <a:rect l="l" t="t" r="r" b="b"/>
              <a:pathLst>
                <a:path w="8991600" h="1920875">
                  <a:moveTo>
                    <a:pt x="0" y="320039"/>
                  </a:moveTo>
                  <a:lnTo>
                    <a:pt x="3469" y="272739"/>
                  </a:lnTo>
                  <a:lnTo>
                    <a:pt x="13547" y="227596"/>
                  </a:lnTo>
                  <a:lnTo>
                    <a:pt x="29740" y="185105"/>
                  </a:lnTo>
                  <a:lnTo>
                    <a:pt x="51552" y="145761"/>
                  </a:lnTo>
                  <a:lnTo>
                    <a:pt x="78490" y="110057"/>
                  </a:lnTo>
                  <a:lnTo>
                    <a:pt x="110057" y="78490"/>
                  </a:lnTo>
                  <a:lnTo>
                    <a:pt x="145761" y="51552"/>
                  </a:lnTo>
                  <a:lnTo>
                    <a:pt x="185105" y="29740"/>
                  </a:lnTo>
                  <a:lnTo>
                    <a:pt x="227596" y="13547"/>
                  </a:lnTo>
                  <a:lnTo>
                    <a:pt x="272739" y="3469"/>
                  </a:lnTo>
                  <a:lnTo>
                    <a:pt x="320039" y="0"/>
                  </a:lnTo>
                  <a:lnTo>
                    <a:pt x="8671433" y="0"/>
                  </a:lnTo>
                  <a:lnTo>
                    <a:pt x="8718736" y="3469"/>
                  </a:lnTo>
                  <a:lnTo>
                    <a:pt x="8763887" y="13547"/>
                  </a:lnTo>
                  <a:lnTo>
                    <a:pt x="8806390" y="29740"/>
                  </a:lnTo>
                  <a:lnTo>
                    <a:pt x="8845749" y="51552"/>
                  </a:lnTo>
                  <a:lnTo>
                    <a:pt x="8881470" y="78490"/>
                  </a:lnTo>
                  <a:lnTo>
                    <a:pt x="8913055" y="110057"/>
                  </a:lnTo>
                  <a:lnTo>
                    <a:pt x="8940009" y="145761"/>
                  </a:lnTo>
                  <a:lnTo>
                    <a:pt x="8961836" y="185105"/>
                  </a:lnTo>
                  <a:lnTo>
                    <a:pt x="8978041" y="227596"/>
                  </a:lnTo>
                  <a:lnTo>
                    <a:pt x="8988127" y="272739"/>
                  </a:lnTo>
                  <a:lnTo>
                    <a:pt x="8991600" y="320039"/>
                  </a:lnTo>
                  <a:lnTo>
                    <a:pt x="8991600" y="1600453"/>
                  </a:lnTo>
                  <a:lnTo>
                    <a:pt x="8988127" y="1647754"/>
                  </a:lnTo>
                  <a:lnTo>
                    <a:pt x="8978041" y="1692897"/>
                  </a:lnTo>
                  <a:lnTo>
                    <a:pt x="8961836" y="1735388"/>
                  </a:lnTo>
                  <a:lnTo>
                    <a:pt x="8940009" y="1774732"/>
                  </a:lnTo>
                  <a:lnTo>
                    <a:pt x="8913055" y="1810436"/>
                  </a:lnTo>
                  <a:lnTo>
                    <a:pt x="8881470" y="1842003"/>
                  </a:lnTo>
                  <a:lnTo>
                    <a:pt x="8845749" y="1868941"/>
                  </a:lnTo>
                  <a:lnTo>
                    <a:pt x="8806390" y="1890753"/>
                  </a:lnTo>
                  <a:lnTo>
                    <a:pt x="8763887" y="1906946"/>
                  </a:lnTo>
                  <a:lnTo>
                    <a:pt x="8718736" y="1917024"/>
                  </a:lnTo>
                  <a:lnTo>
                    <a:pt x="8671433" y="1920494"/>
                  </a:lnTo>
                  <a:lnTo>
                    <a:pt x="320039" y="1920494"/>
                  </a:lnTo>
                  <a:lnTo>
                    <a:pt x="272739" y="1917024"/>
                  </a:lnTo>
                  <a:lnTo>
                    <a:pt x="227596" y="1906946"/>
                  </a:lnTo>
                  <a:lnTo>
                    <a:pt x="185105" y="1890753"/>
                  </a:lnTo>
                  <a:lnTo>
                    <a:pt x="145761" y="1868941"/>
                  </a:lnTo>
                  <a:lnTo>
                    <a:pt x="110057" y="1842003"/>
                  </a:lnTo>
                  <a:lnTo>
                    <a:pt x="78490" y="1810436"/>
                  </a:lnTo>
                  <a:lnTo>
                    <a:pt x="51552" y="1774732"/>
                  </a:lnTo>
                  <a:lnTo>
                    <a:pt x="29740" y="1735388"/>
                  </a:lnTo>
                  <a:lnTo>
                    <a:pt x="13547" y="1692897"/>
                  </a:lnTo>
                  <a:lnTo>
                    <a:pt x="3469" y="1647754"/>
                  </a:lnTo>
                  <a:lnTo>
                    <a:pt x="0" y="1600453"/>
                  </a:lnTo>
                  <a:lnTo>
                    <a:pt x="0" y="320039"/>
                  </a:lnTo>
                  <a:close/>
                </a:path>
              </a:pathLst>
            </a:custGeom>
            <a:ln w="12700">
              <a:solidFill>
                <a:srgbClr val="FAE4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315591" y="2418588"/>
              <a:ext cx="1634489" cy="1225550"/>
            </a:xfrm>
            <a:custGeom>
              <a:avLst/>
              <a:gdLst/>
              <a:ahLst/>
              <a:cxnLst/>
              <a:rect l="l" t="t" r="r" b="b"/>
              <a:pathLst>
                <a:path w="1634489" h="1225550">
                  <a:moveTo>
                    <a:pt x="1430020" y="0"/>
                  </a:moveTo>
                  <a:lnTo>
                    <a:pt x="204215" y="0"/>
                  </a:lnTo>
                  <a:lnTo>
                    <a:pt x="157394" y="5393"/>
                  </a:lnTo>
                  <a:lnTo>
                    <a:pt x="114411" y="20758"/>
                  </a:lnTo>
                  <a:lnTo>
                    <a:pt x="76493" y="44866"/>
                  </a:lnTo>
                  <a:lnTo>
                    <a:pt x="44866" y="76493"/>
                  </a:lnTo>
                  <a:lnTo>
                    <a:pt x="20758" y="114411"/>
                  </a:lnTo>
                  <a:lnTo>
                    <a:pt x="5393" y="157394"/>
                  </a:lnTo>
                  <a:lnTo>
                    <a:pt x="0" y="204215"/>
                  </a:lnTo>
                  <a:lnTo>
                    <a:pt x="0" y="1020826"/>
                  </a:lnTo>
                  <a:lnTo>
                    <a:pt x="5393" y="1067647"/>
                  </a:lnTo>
                  <a:lnTo>
                    <a:pt x="20758" y="1110630"/>
                  </a:lnTo>
                  <a:lnTo>
                    <a:pt x="44866" y="1148548"/>
                  </a:lnTo>
                  <a:lnTo>
                    <a:pt x="76493" y="1180175"/>
                  </a:lnTo>
                  <a:lnTo>
                    <a:pt x="114411" y="1204283"/>
                  </a:lnTo>
                  <a:lnTo>
                    <a:pt x="157394" y="1219648"/>
                  </a:lnTo>
                  <a:lnTo>
                    <a:pt x="204215" y="1225042"/>
                  </a:lnTo>
                  <a:lnTo>
                    <a:pt x="1430020" y="1225042"/>
                  </a:lnTo>
                  <a:lnTo>
                    <a:pt x="1476841" y="1219648"/>
                  </a:lnTo>
                  <a:lnTo>
                    <a:pt x="1519824" y="1204283"/>
                  </a:lnTo>
                  <a:lnTo>
                    <a:pt x="1557742" y="1180175"/>
                  </a:lnTo>
                  <a:lnTo>
                    <a:pt x="1589369" y="1148548"/>
                  </a:lnTo>
                  <a:lnTo>
                    <a:pt x="1613477" y="1110630"/>
                  </a:lnTo>
                  <a:lnTo>
                    <a:pt x="1628842" y="1067647"/>
                  </a:lnTo>
                  <a:lnTo>
                    <a:pt x="1634235" y="1020826"/>
                  </a:lnTo>
                  <a:lnTo>
                    <a:pt x="1634235" y="204215"/>
                  </a:lnTo>
                  <a:lnTo>
                    <a:pt x="1628842" y="157394"/>
                  </a:lnTo>
                  <a:lnTo>
                    <a:pt x="1613477" y="114411"/>
                  </a:lnTo>
                  <a:lnTo>
                    <a:pt x="1589369" y="76493"/>
                  </a:lnTo>
                  <a:lnTo>
                    <a:pt x="1557742" y="44866"/>
                  </a:lnTo>
                  <a:lnTo>
                    <a:pt x="1519824" y="20758"/>
                  </a:lnTo>
                  <a:lnTo>
                    <a:pt x="1476841" y="5393"/>
                  </a:lnTo>
                  <a:lnTo>
                    <a:pt x="14300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15591" y="2418588"/>
              <a:ext cx="1634489" cy="1225550"/>
            </a:xfrm>
            <a:custGeom>
              <a:avLst/>
              <a:gdLst/>
              <a:ahLst/>
              <a:cxnLst/>
              <a:rect l="l" t="t" r="r" b="b"/>
              <a:pathLst>
                <a:path w="1634489" h="1225550">
                  <a:moveTo>
                    <a:pt x="0" y="204215"/>
                  </a:moveTo>
                  <a:lnTo>
                    <a:pt x="5393" y="157394"/>
                  </a:lnTo>
                  <a:lnTo>
                    <a:pt x="20758" y="114411"/>
                  </a:lnTo>
                  <a:lnTo>
                    <a:pt x="44866" y="76493"/>
                  </a:lnTo>
                  <a:lnTo>
                    <a:pt x="76493" y="44866"/>
                  </a:lnTo>
                  <a:lnTo>
                    <a:pt x="114411" y="20758"/>
                  </a:lnTo>
                  <a:lnTo>
                    <a:pt x="157394" y="5393"/>
                  </a:lnTo>
                  <a:lnTo>
                    <a:pt x="204215" y="0"/>
                  </a:lnTo>
                  <a:lnTo>
                    <a:pt x="1430020" y="0"/>
                  </a:lnTo>
                  <a:lnTo>
                    <a:pt x="1476841" y="5393"/>
                  </a:lnTo>
                  <a:lnTo>
                    <a:pt x="1519824" y="20758"/>
                  </a:lnTo>
                  <a:lnTo>
                    <a:pt x="1557742" y="44866"/>
                  </a:lnTo>
                  <a:lnTo>
                    <a:pt x="1589369" y="76493"/>
                  </a:lnTo>
                  <a:lnTo>
                    <a:pt x="1613477" y="114411"/>
                  </a:lnTo>
                  <a:lnTo>
                    <a:pt x="1628842" y="157394"/>
                  </a:lnTo>
                  <a:lnTo>
                    <a:pt x="1634235" y="204215"/>
                  </a:lnTo>
                  <a:lnTo>
                    <a:pt x="1634235" y="1020826"/>
                  </a:lnTo>
                  <a:lnTo>
                    <a:pt x="1628842" y="1067647"/>
                  </a:lnTo>
                  <a:lnTo>
                    <a:pt x="1613477" y="1110630"/>
                  </a:lnTo>
                  <a:lnTo>
                    <a:pt x="1589369" y="1148548"/>
                  </a:lnTo>
                  <a:lnTo>
                    <a:pt x="1557742" y="1180175"/>
                  </a:lnTo>
                  <a:lnTo>
                    <a:pt x="1519824" y="1204283"/>
                  </a:lnTo>
                  <a:lnTo>
                    <a:pt x="1476841" y="1219648"/>
                  </a:lnTo>
                  <a:lnTo>
                    <a:pt x="1430020" y="1225042"/>
                  </a:lnTo>
                  <a:lnTo>
                    <a:pt x="204215" y="1225042"/>
                  </a:lnTo>
                  <a:lnTo>
                    <a:pt x="157394" y="1219648"/>
                  </a:lnTo>
                  <a:lnTo>
                    <a:pt x="114411" y="1204283"/>
                  </a:lnTo>
                  <a:lnTo>
                    <a:pt x="76493" y="1180175"/>
                  </a:lnTo>
                  <a:lnTo>
                    <a:pt x="44866" y="1148548"/>
                  </a:lnTo>
                  <a:lnTo>
                    <a:pt x="20758" y="1110630"/>
                  </a:lnTo>
                  <a:lnTo>
                    <a:pt x="5393" y="1067647"/>
                  </a:lnTo>
                  <a:lnTo>
                    <a:pt x="0" y="1020826"/>
                  </a:lnTo>
                  <a:lnTo>
                    <a:pt x="0" y="204215"/>
                  </a:lnTo>
                  <a:close/>
                </a:path>
              </a:pathLst>
            </a:custGeom>
            <a:ln w="12700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57982" y="2454909"/>
            <a:ext cx="94805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Labeled</a:t>
            </a:r>
            <a:endParaRPr sz="1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1800" spc="-50" dirty="0"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  <a:p>
            <a:pPr marL="12700" marR="508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unlabeled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68902" y="2655697"/>
            <a:ext cx="3136900" cy="686435"/>
            <a:chOff x="4168902" y="2655697"/>
            <a:chExt cx="3136900" cy="686435"/>
          </a:xfrm>
        </p:grpSpPr>
        <p:sp>
          <p:nvSpPr>
            <p:cNvPr id="9" name="object 9"/>
            <p:cNvSpPr/>
            <p:nvPr/>
          </p:nvSpPr>
          <p:spPr>
            <a:xfrm>
              <a:off x="4178427" y="2887090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802639" y="0"/>
                  </a:moveTo>
                  <a:lnTo>
                    <a:pt x="802639" y="55880"/>
                  </a:lnTo>
                  <a:lnTo>
                    <a:pt x="0" y="55880"/>
                  </a:lnTo>
                  <a:lnTo>
                    <a:pt x="0" y="167639"/>
                  </a:lnTo>
                  <a:lnTo>
                    <a:pt x="802639" y="167639"/>
                  </a:lnTo>
                  <a:lnTo>
                    <a:pt x="802639" y="223520"/>
                  </a:lnTo>
                  <a:lnTo>
                    <a:pt x="914400" y="111760"/>
                  </a:lnTo>
                  <a:lnTo>
                    <a:pt x="80263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178427" y="2887090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0" y="55880"/>
                  </a:moveTo>
                  <a:lnTo>
                    <a:pt x="802639" y="55880"/>
                  </a:lnTo>
                  <a:lnTo>
                    <a:pt x="802639" y="0"/>
                  </a:lnTo>
                  <a:lnTo>
                    <a:pt x="914400" y="111760"/>
                  </a:lnTo>
                  <a:lnTo>
                    <a:pt x="802639" y="223520"/>
                  </a:lnTo>
                  <a:lnTo>
                    <a:pt x="802639" y="167639"/>
                  </a:lnTo>
                  <a:lnTo>
                    <a:pt x="0" y="167639"/>
                  </a:lnTo>
                  <a:lnTo>
                    <a:pt x="0" y="5588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21427" y="2658872"/>
              <a:ext cx="1981200" cy="67995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21427" y="2658872"/>
              <a:ext cx="1981200" cy="680085"/>
            </a:xfrm>
            <a:custGeom>
              <a:avLst/>
              <a:gdLst/>
              <a:ahLst/>
              <a:cxnLst/>
              <a:rect l="l" t="t" r="r" b="b"/>
              <a:pathLst>
                <a:path w="1981200" h="680085">
                  <a:moveTo>
                    <a:pt x="0" y="339978"/>
                  </a:moveTo>
                  <a:lnTo>
                    <a:pt x="9042" y="293831"/>
                  </a:lnTo>
                  <a:lnTo>
                    <a:pt x="35383" y="249575"/>
                  </a:lnTo>
                  <a:lnTo>
                    <a:pt x="77843" y="207615"/>
                  </a:lnTo>
                  <a:lnTo>
                    <a:pt x="135240" y="168354"/>
                  </a:lnTo>
                  <a:lnTo>
                    <a:pt x="169172" y="149863"/>
                  </a:lnTo>
                  <a:lnTo>
                    <a:pt x="206397" y="132199"/>
                  </a:lnTo>
                  <a:lnTo>
                    <a:pt x="246765" y="115411"/>
                  </a:lnTo>
                  <a:lnTo>
                    <a:pt x="290131" y="99552"/>
                  </a:lnTo>
                  <a:lnTo>
                    <a:pt x="336346" y="84670"/>
                  </a:lnTo>
                  <a:lnTo>
                    <a:pt x="385264" y="70818"/>
                  </a:lnTo>
                  <a:lnTo>
                    <a:pt x="436736" y="58045"/>
                  </a:lnTo>
                  <a:lnTo>
                    <a:pt x="490615" y="46402"/>
                  </a:lnTo>
                  <a:lnTo>
                    <a:pt x="546753" y="35939"/>
                  </a:lnTo>
                  <a:lnTo>
                    <a:pt x="605004" y="26707"/>
                  </a:lnTo>
                  <a:lnTo>
                    <a:pt x="665219" y="18757"/>
                  </a:lnTo>
                  <a:lnTo>
                    <a:pt x="727251" y="12139"/>
                  </a:lnTo>
                  <a:lnTo>
                    <a:pt x="790953" y="6904"/>
                  </a:lnTo>
                  <a:lnTo>
                    <a:pt x="856176" y="3102"/>
                  </a:lnTo>
                  <a:lnTo>
                    <a:pt x="922774" y="784"/>
                  </a:lnTo>
                  <a:lnTo>
                    <a:pt x="990600" y="0"/>
                  </a:lnTo>
                  <a:lnTo>
                    <a:pt x="1058410" y="784"/>
                  </a:lnTo>
                  <a:lnTo>
                    <a:pt x="1124996" y="3102"/>
                  </a:lnTo>
                  <a:lnTo>
                    <a:pt x="1190210" y="6904"/>
                  </a:lnTo>
                  <a:lnTo>
                    <a:pt x="1253904" y="12139"/>
                  </a:lnTo>
                  <a:lnTo>
                    <a:pt x="1315930" y="18757"/>
                  </a:lnTo>
                  <a:lnTo>
                    <a:pt x="1376142" y="26707"/>
                  </a:lnTo>
                  <a:lnTo>
                    <a:pt x="1434390" y="35939"/>
                  </a:lnTo>
                  <a:lnTo>
                    <a:pt x="1490528" y="46402"/>
                  </a:lnTo>
                  <a:lnTo>
                    <a:pt x="1544408" y="58045"/>
                  </a:lnTo>
                  <a:lnTo>
                    <a:pt x="1595881" y="70818"/>
                  </a:lnTo>
                  <a:lnTo>
                    <a:pt x="1644801" y="84670"/>
                  </a:lnTo>
                  <a:lnTo>
                    <a:pt x="1691020" y="99552"/>
                  </a:lnTo>
                  <a:lnTo>
                    <a:pt x="1734390" y="115411"/>
                  </a:lnTo>
                  <a:lnTo>
                    <a:pt x="1774764" y="132199"/>
                  </a:lnTo>
                  <a:lnTo>
                    <a:pt x="1811993" y="149863"/>
                  </a:lnTo>
                  <a:lnTo>
                    <a:pt x="1845930" y="168354"/>
                  </a:lnTo>
                  <a:lnTo>
                    <a:pt x="1903339" y="207615"/>
                  </a:lnTo>
                  <a:lnTo>
                    <a:pt x="1945807" y="249575"/>
                  </a:lnTo>
                  <a:lnTo>
                    <a:pt x="1972154" y="293831"/>
                  </a:lnTo>
                  <a:lnTo>
                    <a:pt x="1981200" y="339978"/>
                  </a:lnTo>
                  <a:lnTo>
                    <a:pt x="1978914" y="363249"/>
                  </a:lnTo>
                  <a:lnTo>
                    <a:pt x="1961070" y="408479"/>
                  </a:lnTo>
                  <a:lnTo>
                    <a:pt x="1926514" y="451625"/>
                  </a:lnTo>
                  <a:lnTo>
                    <a:pt x="1876428" y="492279"/>
                  </a:lnTo>
                  <a:lnTo>
                    <a:pt x="1811993" y="530038"/>
                  </a:lnTo>
                  <a:lnTo>
                    <a:pt x="1774764" y="547704"/>
                  </a:lnTo>
                  <a:lnTo>
                    <a:pt x="1734390" y="564495"/>
                  </a:lnTo>
                  <a:lnTo>
                    <a:pt x="1691020" y="580358"/>
                  </a:lnTo>
                  <a:lnTo>
                    <a:pt x="1644801" y="595243"/>
                  </a:lnTo>
                  <a:lnTo>
                    <a:pt x="1595881" y="609101"/>
                  </a:lnTo>
                  <a:lnTo>
                    <a:pt x="1544408" y="621879"/>
                  </a:lnTo>
                  <a:lnTo>
                    <a:pt x="1490528" y="633527"/>
                  </a:lnTo>
                  <a:lnTo>
                    <a:pt x="1434390" y="643995"/>
                  </a:lnTo>
                  <a:lnTo>
                    <a:pt x="1376142" y="653232"/>
                  </a:lnTo>
                  <a:lnTo>
                    <a:pt x="1315930" y="661187"/>
                  </a:lnTo>
                  <a:lnTo>
                    <a:pt x="1253904" y="667809"/>
                  </a:lnTo>
                  <a:lnTo>
                    <a:pt x="1190210" y="673048"/>
                  </a:lnTo>
                  <a:lnTo>
                    <a:pt x="1124996" y="676853"/>
                  </a:lnTo>
                  <a:lnTo>
                    <a:pt x="1058410" y="679173"/>
                  </a:lnTo>
                  <a:lnTo>
                    <a:pt x="990600" y="679957"/>
                  </a:lnTo>
                  <a:lnTo>
                    <a:pt x="922774" y="679173"/>
                  </a:lnTo>
                  <a:lnTo>
                    <a:pt x="856176" y="676853"/>
                  </a:lnTo>
                  <a:lnTo>
                    <a:pt x="790953" y="673048"/>
                  </a:lnTo>
                  <a:lnTo>
                    <a:pt x="727251" y="667809"/>
                  </a:lnTo>
                  <a:lnTo>
                    <a:pt x="665219" y="661187"/>
                  </a:lnTo>
                  <a:lnTo>
                    <a:pt x="605004" y="653232"/>
                  </a:lnTo>
                  <a:lnTo>
                    <a:pt x="546753" y="643995"/>
                  </a:lnTo>
                  <a:lnTo>
                    <a:pt x="490615" y="633527"/>
                  </a:lnTo>
                  <a:lnTo>
                    <a:pt x="436736" y="621879"/>
                  </a:lnTo>
                  <a:lnTo>
                    <a:pt x="385264" y="609101"/>
                  </a:lnTo>
                  <a:lnTo>
                    <a:pt x="336346" y="595243"/>
                  </a:lnTo>
                  <a:lnTo>
                    <a:pt x="290131" y="580358"/>
                  </a:lnTo>
                  <a:lnTo>
                    <a:pt x="246765" y="564495"/>
                  </a:lnTo>
                  <a:lnTo>
                    <a:pt x="206397" y="547704"/>
                  </a:lnTo>
                  <a:lnTo>
                    <a:pt x="169172" y="530038"/>
                  </a:lnTo>
                  <a:lnTo>
                    <a:pt x="135240" y="511546"/>
                  </a:lnTo>
                  <a:lnTo>
                    <a:pt x="77843" y="472289"/>
                  </a:lnTo>
                  <a:lnTo>
                    <a:pt x="35383" y="430338"/>
                  </a:lnTo>
                  <a:lnTo>
                    <a:pt x="9042" y="386099"/>
                  </a:lnTo>
                  <a:lnTo>
                    <a:pt x="0" y="33997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99226" y="2834385"/>
            <a:ext cx="628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39682" y="2671317"/>
            <a:ext cx="17957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5080" indent="-220979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Data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Modeling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and </a:t>
            </a:r>
            <a:r>
              <a:rPr sz="1800" spc="-10" dirty="0">
                <a:latin typeface="Calibri"/>
                <a:cs typeface="Calibri"/>
              </a:rPr>
              <a:t>Augmentation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31470" y="2877439"/>
            <a:ext cx="3190240" cy="2808605"/>
            <a:chOff x="6231470" y="2877439"/>
            <a:chExt cx="3190240" cy="2808605"/>
          </a:xfrm>
        </p:grpSpPr>
        <p:sp>
          <p:nvSpPr>
            <p:cNvPr id="16" name="object 16"/>
            <p:cNvSpPr/>
            <p:nvPr/>
          </p:nvSpPr>
          <p:spPr>
            <a:xfrm>
              <a:off x="7455027" y="2886964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802640" y="0"/>
                  </a:moveTo>
                  <a:lnTo>
                    <a:pt x="802640" y="55880"/>
                  </a:lnTo>
                  <a:lnTo>
                    <a:pt x="0" y="55880"/>
                  </a:lnTo>
                  <a:lnTo>
                    <a:pt x="0" y="167639"/>
                  </a:lnTo>
                  <a:lnTo>
                    <a:pt x="802640" y="167639"/>
                  </a:lnTo>
                  <a:lnTo>
                    <a:pt x="802640" y="223520"/>
                  </a:lnTo>
                  <a:lnTo>
                    <a:pt x="914400" y="111760"/>
                  </a:lnTo>
                  <a:lnTo>
                    <a:pt x="80264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55027" y="2886964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0" y="55880"/>
                  </a:moveTo>
                  <a:lnTo>
                    <a:pt x="802640" y="55880"/>
                  </a:lnTo>
                  <a:lnTo>
                    <a:pt x="802640" y="0"/>
                  </a:lnTo>
                  <a:lnTo>
                    <a:pt x="914400" y="111760"/>
                  </a:lnTo>
                  <a:lnTo>
                    <a:pt x="802640" y="223520"/>
                  </a:lnTo>
                  <a:lnTo>
                    <a:pt x="802640" y="167639"/>
                  </a:lnTo>
                  <a:lnTo>
                    <a:pt x="0" y="167639"/>
                  </a:lnTo>
                  <a:lnTo>
                    <a:pt x="0" y="5588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31470" y="4378248"/>
              <a:ext cx="1506502" cy="130739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823456" y="3856469"/>
              <a:ext cx="2595245" cy="369570"/>
            </a:xfrm>
            <a:custGeom>
              <a:avLst/>
              <a:gdLst/>
              <a:ahLst/>
              <a:cxnLst/>
              <a:rect l="l" t="t" r="r" b="b"/>
              <a:pathLst>
                <a:path w="2595245" h="369570">
                  <a:moveTo>
                    <a:pt x="2594991" y="0"/>
                  </a:moveTo>
                  <a:lnTo>
                    <a:pt x="0" y="0"/>
                  </a:lnTo>
                  <a:lnTo>
                    <a:pt x="0" y="369328"/>
                  </a:lnTo>
                  <a:lnTo>
                    <a:pt x="2594991" y="369328"/>
                  </a:lnTo>
                  <a:lnTo>
                    <a:pt x="25949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23456" y="3856469"/>
              <a:ext cx="2595245" cy="369570"/>
            </a:xfrm>
            <a:custGeom>
              <a:avLst/>
              <a:gdLst/>
              <a:ahLst/>
              <a:cxnLst/>
              <a:rect l="l" t="t" r="r" b="b"/>
              <a:pathLst>
                <a:path w="2595245" h="369570">
                  <a:moveTo>
                    <a:pt x="0" y="369328"/>
                  </a:moveTo>
                  <a:lnTo>
                    <a:pt x="2594991" y="369328"/>
                  </a:lnTo>
                  <a:lnTo>
                    <a:pt x="2594991" y="0"/>
                  </a:lnTo>
                  <a:lnTo>
                    <a:pt x="0" y="0"/>
                  </a:lnTo>
                  <a:lnTo>
                    <a:pt x="0" y="369328"/>
                  </a:lnTo>
                  <a:close/>
                </a:path>
              </a:pathLst>
            </a:custGeom>
            <a:ln w="63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2928664" y="-6612"/>
            <a:ext cx="679034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68960" y="566115"/>
            <a:ext cx="10202545" cy="1731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60850">
              <a:lnSpc>
                <a:spcPts val="3090"/>
              </a:lnSpc>
              <a:spcBef>
                <a:spcPts val="95"/>
              </a:spcBef>
            </a:pPr>
            <a:r>
              <a:rPr sz="2800" i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  <a:r>
              <a:rPr sz="2800" i="1" spc="-2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800" i="1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i="1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sz="2800" i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Problems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0065" indent="-507365">
              <a:lnSpc>
                <a:spcPts val="2550"/>
              </a:lnSpc>
              <a:buFont typeface="Calibri"/>
              <a:buAutoNum type="arabicPeriod" startAt="3"/>
              <a:tabLst>
                <a:tab pos="520065" algn="l"/>
              </a:tabLst>
            </a:pP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sz="2400" b="1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735" lvl="1" indent="-286385">
              <a:lnSpc>
                <a:spcPts val="2105"/>
              </a:lnSpc>
              <a:buFont typeface="Arial MT"/>
              <a:buChar char="•"/>
              <a:tabLst>
                <a:tab pos="80073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receives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735" lvl="1" indent="-28638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800735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sz="18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18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accommodate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8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unlabeled</a:t>
            </a:r>
            <a:r>
              <a:rPr sz="18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313940">
              <a:lnSpc>
                <a:spcPct val="100000"/>
              </a:lnSpc>
              <a:spcBef>
                <a:spcPts val="1365"/>
              </a:spcBef>
            </a:pPr>
            <a:r>
              <a:rPr sz="1800" spc="-20" dirty="0">
                <a:latin typeface="Calibri"/>
                <a:cs typeface="Calibri"/>
              </a:rPr>
              <a:t>Training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2947" y="4356252"/>
            <a:ext cx="1506465" cy="1307326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74543" y="4351045"/>
            <a:ext cx="1506486" cy="1324649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757327" y="4398168"/>
            <a:ext cx="1506542" cy="130739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289356" y="5780633"/>
            <a:ext cx="18230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Use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labeled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to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build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70630" y="5780633"/>
            <a:ext cx="19570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Place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unlabeled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with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45733" y="5780633"/>
            <a:ext cx="21304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Use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label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unlabeled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53193" y="5780633"/>
            <a:ext cx="22428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Fit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20" dirty="0">
                <a:latin typeface="Calibri"/>
                <a:cs typeface="Calibri"/>
              </a:rPr>
              <a:t> again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Calibri"/>
                <a:cs typeface="Calibri"/>
              </a:rPr>
              <a:t>with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combined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36054" y="3875023"/>
            <a:ext cx="847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Anomaly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66278" y="3875023"/>
            <a:ext cx="1140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3060" algn="l"/>
              </a:tabLst>
            </a:pPr>
            <a:r>
              <a:rPr sz="1800" dirty="0">
                <a:latin typeface="Calibri"/>
                <a:cs typeface="Calibri"/>
              </a:rPr>
              <a:t>-</a:t>
            </a:r>
            <a:r>
              <a:rPr sz="1800" spc="-50" dirty="0">
                <a:latin typeface="Calibri"/>
                <a:cs typeface="Calibri"/>
              </a:rPr>
              <a:t>&gt;</a:t>
            </a:r>
            <a:r>
              <a:rPr sz="1800" dirty="0">
                <a:latin typeface="Calibri"/>
                <a:cs typeface="Calibri"/>
              </a:rPr>
              <a:t>	ignore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it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294763" y="4212716"/>
            <a:ext cx="6971030" cy="1009015"/>
            <a:chOff x="2294763" y="4212716"/>
            <a:chExt cx="6971030" cy="1009015"/>
          </a:xfrm>
        </p:grpSpPr>
        <p:sp>
          <p:nvSpPr>
            <p:cNvPr id="33" name="object 33"/>
            <p:cNvSpPr/>
            <p:nvPr/>
          </p:nvSpPr>
          <p:spPr>
            <a:xfrm>
              <a:off x="7390891" y="4212716"/>
              <a:ext cx="735965" cy="337820"/>
            </a:xfrm>
            <a:custGeom>
              <a:avLst/>
              <a:gdLst/>
              <a:ahLst/>
              <a:cxnLst/>
              <a:rect l="l" t="t" r="r" b="b"/>
              <a:pathLst>
                <a:path w="735965" h="337820">
                  <a:moveTo>
                    <a:pt x="61340" y="258825"/>
                  </a:moveTo>
                  <a:lnTo>
                    <a:pt x="0" y="332358"/>
                  </a:lnTo>
                  <a:lnTo>
                    <a:pt x="95757" y="337311"/>
                  </a:lnTo>
                  <a:lnTo>
                    <a:pt x="86791" y="316864"/>
                  </a:lnTo>
                  <a:lnTo>
                    <a:pt x="71247" y="316864"/>
                  </a:lnTo>
                  <a:lnTo>
                    <a:pt x="59689" y="290702"/>
                  </a:lnTo>
                  <a:lnTo>
                    <a:pt x="72804" y="284967"/>
                  </a:lnTo>
                  <a:lnTo>
                    <a:pt x="61340" y="258825"/>
                  </a:lnTo>
                  <a:close/>
                </a:path>
                <a:path w="735965" h="337820">
                  <a:moveTo>
                    <a:pt x="72804" y="284967"/>
                  </a:moveTo>
                  <a:lnTo>
                    <a:pt x="59689" y="290702"/>
                  </a:lnTo>
                  <a:lnTo>
                    <a:pt x="71247" y="316864"/>
                  </a:lnTo>
                  <a:lnTo>
                    <a:pt x="84289" y="311159"/>
                  </a:lnTo>
                  <a:lnTo>
                    <a:pt x="72804" y="284967"/>
                  </a:lnTo>
                  <a:close/>
                </a:path>
                <a:path w="735965" h="337820">
                  <a:moveTo>
                    <a:pt x="84289" y="311159"/>
                  </a:moveTo>
                  <a:lnTo>
                    <a:pt x="71247" y="316864"/>
                  </a:lnTo>
                  <a:lnTo>
                    <a:pt x="86791" y="316864"/>
                  </a:lnTo>
                  <a:lnTo>
                    <a:pt x="84289" y="311159"/>
                  </a:lnTo>
                  <a:close/>
                </a:path>
                <a:path w="735965" h="337820">
                  <a:moveTo>
                    <a:pt x="724407" y="0"/>
                  </a:moveTo>
                  <a:lnTo>
                    <a:pt x="72804" y="284967"/>
                  </a:lnTo>
                  <a:lnTo>
                    <a:pt x="84289" y="311159"/>
                  </a:lnTo>
                  <a:lnTo>
                    <a:pt x="735837" y="26161"/>
                  </a:lnTo>
                  <a:lnTo>
                    <a:pt x="724407" y="0"/>
                  </a:lnTo>
                  <a:close/>
                </a:path>
              </a:pathLst>
            </a:custGeom>
            <a:solidFill>
              <a:srgbClr val="53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94763" y="4997957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20">
                  <a:moveTo>
                    <a:pt x="802767" y="0"/>
                  </a:moveTo>
                  <a:lnTo>
                    <a:pt x="802767" y="55880"/>
                  </a:lnTo>
                  <a:lnTo>
                    <a:pt x="0" y="55880"/>
                  </a:lnTo>
                  <a:lnTo>
                    <a:pt x="0" y="167513"/>
                  </a:lnTo>
                  <a:lnTo>
                    <a:pt x="802767" y="167513"/>
                  </a:lnTo>
                  <a:lnTo>
                    <a:pt x="802767" y="223393"/>
                  </a:lnTo>
                  <a:lnTo>
                    <a:pt x="914400" y="111633"/>
                  </a:lnTo>
                  <a:lnTo>
                    <a:pt x="802767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52771" y="4971033"/>
              <a:ext cx="4112895" cy="250825"/>
            </a:xfrm>
            <a:custGeom>
              <a:avLst/>
              <a:gdLst/>
              <a:ahLst/>
              <a:cxnLst/>
              <a:rect l="l" t="t" r="r" b="b"/>
              <a:pathLst>
                <a:path w="4112895" h="250825">
                  <a:moveTo>
                    <a:pt x="914400" y="138557"/>
                  </a:moveTo>
                  <a:lnTo>
                    <a:pt x="802640" y="26924"/>
                  </a:lnTo>
                  <a:lnTo>
                    <a:pt x="802640" y="82804"/>
                  </a:lnTo>
                  <a:lnTo>
                    <a:pt x="0" y="82804"/>
                  </a:lnTo>
                  <a:lnTo>
                    <a:pt x="0" y="194437"/>
                  </a:lnTo>
                  <a:lnTo>
                    <a:pt x="802640" y="194437"/>
                  </a:lnTo>
                  <a:lnTo>
                    <a:pt x="802640" y="250317"/>
                  </a:lnTo>
                  <a:lnTo>
                    <a:pt x="914400" y="138557"/>
                  </a:lnTo>
                  <a:close/>
                </a:path>
                <a:path w="4112895" h="250825">
                  <a:moveTo>
                    <a:pt x="4112768" y="111633"/>
                  </a:moveTo>
                  <a:lnTo>
                    <a:pt x="4001008" y="0"/>
                  </a:lnTo>
                  <a:lnTo>
                    <a:pt x="4001008" y="55753"/>
                  </a:lnTo>
                  <a:lnTo>
                    <a:pt x="3198368" y="55753"/>
                  </a:lnTo>
                  <a:lnTo>
                    <a:pt x="3198368" y="167513"/>
                  </a:lnTo>
                  <a:lnTo>
                    <a:pt x="4001008" y="167513"/>
                  </a:lnTo>
                  <a:lnTo>
                    <a:pt x="4001008" y="223393"/>
                  </a:lnTo>
                  <a:lnTo>
                    <a:pt x="4112768" y="111633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0560" y="4196321"/>
            <a:ext cx="10850880" cy="855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PROCESS</a:t>
            </a:r>
            <a:r>
              <a:rPr sz="1800" b="1" i="1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r>
              <a:rPr sz="1800" b="1" i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Underlying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physical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logical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phenomenon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maps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observed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output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 dirty="0">
              <a:latin typeface="Calibri"/>
              <a:cs typeface="Calibri"/>
            </a:endParaRPr>
          </a:p>
          <a:p>
            <a:pPr marL="363220" algn="ctr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Collect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training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observing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unknown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PROCESS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SYSTEM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4BA435-6209-6544-352B-217238E6B732}"/>
              </a:ext>
            </a:extLst>
          </p:cNvPr>
          <p:cNvGrpSpPr/>
          <p:nvPr/>
        </p:nvGrpSpPr>
        <p:grpSpPr>
          <a:xfrm>
            <a:off x="2481134" y="2204591"/>
            <a:ext cx="6825615" cy="1083945"/>
            <a:chOff x="3279394" y="1469172"/>
            <a:chExt cx="6825615" cy="1083945"/>
          </a:xfrm>
        </p:grpSpPr>
        <p:grpSp>
          <p:nvGrpSpPr>
            <p:cNvPr id="3" name="object 3"/>
            <p:cNvGrpSpPr/>
            <p:nvPr/>
          </p:nvGrpSpPr>
          <p:grpSpPr>
            <a:xfrm>
              <a:off x="4673853" y="1670050"/>
              <a:ext cx="2874010" cy="852169"/>
              <a:chOff x="4673853" y="1670050"/>
              <a:chExt cx="2874010" cy="852169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4680203" y="1676400"/>
                <a:ext cx="2861310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2861309" h="839469">
                    <a:moveTo>
                      <a:pt x="2721355" y="0"/>
                    </a:moveTo>
                    <a:lnTo>
                      <a:pt x="139954" y="0"/>
                    </a:lnTo>
                    <a:lnTo>
                      <a:pt x="95699" y="7130"/>
                    </a:lnTo>
                    <a:lnTo>
                      <a:pt x="57278" y="26989"/>
                    </a:lnTo>
                    <a:lnTo>
                      <a:pt x="26989" y="57278"/>
                    </a:lnTo>
                    <a:lnTo>
                      <a:pt x="7130" y="95699"/>
                    </a:lnTo>
                    <a:lnTo>
                      <a:pt x="0" y="139953"/>
                    </a:lnTo>
                    <a:lnTo>
                      <a:pt x="0" y="699642"/>
                    </a:lnTo>
                    <a:lnTo>
                      <a:pt x="7130" y="743835"/>
                    </a:lnTo>
                    <a:lnTo>
                      <a:pt x="26989" y="782219"/>
                    </a:lnTo>
                    <a:lnTo>
                      <a:pt x="57278" y="812489"/>
                    </a:lnTo>
                    <a:lnTo>
                      <a:pt x="95699" y="832340"/>
                    </a:lnTo>
                    <a:lnTo>
                      <a:pt x="139954" y="839470"/>
                    </a:lnTo>
                    <a:lnTo>
                      <a:pt x="2721355" y="839470"/>
                    </a:lnTo>
                    <a:lnTo>
                      <a:pt x="2765548" y="832340"/>
                    </a:lnTo>
                    <a:lnTo>
                      <a:pt x="2803932" y="812489"/>
                    </a:lnTo>
                    <a:lnTo>
                      <a:pt x="2834202" y="782219"/>
                    </a:lnTo>
                    <a:lnTo>
                      <a:pt x="2854053" y="743835"/>
                    </a:lnTo>
                    <a:lnTo>
                      <a:pt x="2861182" y="699642"/>
                    </a:lnTo>
                    <a:lnTo>
                      <a:pt x="2861182" y="139953"/>
                    </a:lnTo>
                    <a:lnTo>
                      <a:pt x="2854053" y="95699"/>
                    </a:lnTo>
                    <a:lnTo>
                      <a:pt x="2834202" y="57278"/>
                    </a:lnTo>
                    <a:lnTo>
                      <a:pt x="2803932" y="26989"/>
                    </a:lnTo>
                    <a:lnTo>
                      <a:pt x="2765548" y="7130"/>
                    </a:lnTo>
                    <a:lnTo>
                      <a:pt x="2721355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4680203" y="1676400"/>
                <a:ext cx="2861310" cy="839469"/>
              </a:xfrm>
              <a:custGeom>
                <a:avLst/>
                <a:gdLst/>
                <a:ahLst/>
                <a:cxnLst/>
                <a:rect l="l" t="t" r="r" b="b"/>
                <a:pathLst>
                  <a:path w="2861309" h="839469">
                    <a:moveTo>
                      <a:pt x="0" y="139953"/>
                    </a:moveTo>
                    <a:lnTo>
                      <a:pt x="7130" y="95699"/>
                    </a:lnTo>
                    <a:lnTo>
                      <a:pt x="26989" y="57278"/>
                    </a:lnTo>
                    <a:lnTo>
                      <a:pt x="57278" y="26989"/>
                    </a:lnTo>
                    <a:lnTo>
                      <a:pt x="95699" y="7130"/>
                    </a:lnTo>
                    <a:lnTo>
                      <a:pt x="139954" y="0"/>
                    </a:lnTo>
                    <a:lnTo>
                      <a:pt x="2721355" y="0"/>
                    </a:lnTo>
                    <a:lnTo>
                      <a:pt x="2765548" y="7130"/>
                    </a:lnTo>
                    <a:lnTo>
                      <a:pt x="2803932" y="26989"/>
                    </a:lnTo>
                    <a:lnTo>
                      <a:pt x="2834202" y="57278"/>
                    </a:lnTo>
                    <a:lnTo>
                      <a:pt x="2854053" y="95699"/>
                    </a:lnTo>
                    <a:lnTo>
                      <a:pt x="2861182" y="139953"/>
                    </a:lnTo>
                    <a:lnTo>
                      <a:pt x="2861182" y="699642"/>
                    </a:lnTo>
                    <a:lnTo>
                      <a:pt x="2854053" y="743835"/>
                    </a:lnTo>
                    <a:lnTo>
                      <a:pt x="2834202" y="782219"/>
                    </a:lnTo>
                    <a:lnTo>
                      <a:pt x="2803932" y="812489"/>
                    </a:lnTo>
                    <a:lnTo>
                      <a:pt x="2765548" y="832340"/>
                    </a:lnTo>
                    <a:lnTo>
                      <a:pt x="2721355" y="839470"/>
                    </a:lnTo>
                    <a:lnTo>
                      <a:pt x="139954" y="839470"/>
                    </a:lnTo>
                    <a:lnTo>
                      <a:pt x="95699" y="832340"/>
                    </a:lnTo>
                    <a:lnTo>
                      <a:pt x="57278" y="812489"/>
                    </a:lnTo>
                    <a:lnTo>
                      <a:pt x="26989" y="782219"/>
                    </a:lnTo>
                    <a:lnTo>
                      <a:pt x="7130" y="743835"/>
                    </a:lnTo>
                    <a:lnTo>
                      <a:pt x="0" y="699642"/>
                    </a:lnTo>
                    <a:lnTo>
                      <a:pt x="0" y="139953"/>
                    </a:lnTo>
                    <a:close/>
                  </a:path>
                </a:pathLst>
              </a:custGeom>
              <a:ln w="12700">
                <a:solidFill>
                  <a:srgbClr val="FF9EF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6"/>
            <p:cNvSpPr txBox="1"/>
            <p:nvPr/>
          </p:nvSpPr>
          <p:spPr>
            <a:xfrm>
              <a:off x="5047869" y="1762506"/>
              <a:ext cx="2125980" cy="635635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5080" indent="571500">
                <a:lnSpc>
                  <a:spcPct val="100000"/>
                </a:lnSpc>
                <a:spcBef>
                  <a:spcPts val="105"/>
                </a:spcBef>
                <a:tabLst>
                  <a:tab pos="969644" algn="l"/>
                  <a:tab pos="1362710" algn="l"/>
                </a:tabLst>
              </a:pPr>
              <a:r>
                <a:rPr sz="2000" b="1" i="1" u="sng" dirty="0">
                  <a:uFill>
                    <a:solidFill>
                      <a:srgbClr val="000000"/>
                    </a:solidFill>
                  </a:uFill>
                  <a:latin typeface="Calibri"/>
                  <a:cs typeface="Calibri"/>
                </a:rPr>
                <a:t>Model</a:t>
              </a:r>
              <a:r>
                <a:rPr sz="2000" b="1" i="1" u="sng" spc="-25" dirty="0">
                  <a:uFill>
                    <a:solidFill>
                      <a:srgbClr val="000000"/>
                    </a:solidFill>
                  </a:uFill>
                  <a:latin typeface="Calibri"/>
                  <a:cs typeface="Calibri"/>
                </a:rPr>
                <a:t> or</a:t>
              </a:r>
              <a:r>
                <a:rPr sz="2000" b="1" i="1" spc="-25" dirty="0">
                  <a:latin typeface="Calibri"/>
                  <a:cs typeface="Calibri"/>
                </a:rPr>
                <a:t> </a:t>
              </a:r>
              <a:r>
                <a:rPr sz="2000" b="1" i="1" u="sng" spc="-10" dirty="0">
                  <a:uFill>
                    <a:solidFill>
                      <a:srgbClr val="000000"/>
                    </a:solidFill>
                  </a:uFill>
                  <a:latin typeface="Calibri"/>
                  <a:cs typeface="Calibri"/>
                </a:rPr>
                <a:t>Process</a:t>
              </a:r>
              <a:r>
                <a:rPr sz="2000" b="1" i="1" dirty="0">
                  <a:latin typeface="Calibri"/>
                  <a:cs typeface="Calibri"/>
                </a:rPr>
                <a:t>	</a:t>
              </a:r>
              <a:r>
                <a:rPr sz="2000" b="1" i="1" spc="-25" dirty="0">
                  <a:latin typeface="Calibri"/>
                  <a:cs typeface="Calibri"/>
                </a:rPr>
                <a:t>or</a:t>
              </a:r>
              <a:r>
                <a:rPr sz="2000" b="1" i="1" dirty="0">
                  <a:latin typeface="Calibri"/>
                  <a:cs typeface="Calibri"/>
                </a:rPr>
                <a:t>	</a:t>
              </a:r>
              <a:r>
                <a:rPr sz="2000" b="1" i="1" u="sng" spc="-20" dirty="0">
                  <a:uFill>
                    <a:solidFill>
                      <a:srgbClr val="000000"/>
                    </a:solidFill>
                  </a:uFill>
                  <a:latin typeface="Calibri"/>
                  <a:cs typeface="Calibri"/>
                </a:rPr>
                <a:t>System</a:t>
              </a:r>
              <a:endParaRPr sz="2000" dirty="0">
                <a:latin typeface="Calibri"/>
                <a:cs typeface="Calibri"/>
              </a:endParaRPr>
            </a:p>
          </p:txBody>
        </p:sp>
        <p:sp>
          <p:nvSpPr>
            <p:cNvPr id="7" name="object 7"/>
            <p:cNvSpPr txBox="1"/>
            <p:nvPr/>
          </p:nvSpPr>
          <p:spPr>
            <a:xfrm>
              <a:off x="3279394" y="1618398"/>
              <a:ext cx="520700" cy="934719"/>
            </a:xfrm>
            <a:prstGeom prst="rect">
              <a:avLst/>
            </a:prstGeom>
          </p:spPr>
          <p:txBody>
            <a:bodyPr vert="horz" wrap="square" lIns="0" tIns="139065" rIns="0" bIns="0" rtlCol="0">
              <a:spAutoFit/>
            </a:bodyPr>
            <a:lstStyle/>
            <a:p>
              <a:pPr marL="104139">
                <a:lnSpc>
                  <a:spcPct val="100000"/>
                </a:lnSpc>
                <a:spcBef>
                  <a:spcPts val="1095"/>
                </a:spcBef>
              </a:pPr>
              <a:r>
                <a:rPr sz="2800" b="1" spc="480" dirty="0">
                  <a:latin typeface="Times New Roman"/>
                  <a:cs typeface="Times New Roman"/>
                </a:rPr>
                <a:t>x</a:t>
              </a:r>
              <a:endParaRPr sz="280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640"/>
                </a:spcBef>
              </a:pPr>
              <a:r>
                <a:rPr sz="1800" spc="-10" dirty="0">
                  <a:latin typeface="Calibri"/>
                  <a:cs typeface="Calibri"/>
                </a:rPr>
                <a:t>Input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8471789" y="1469172"/>
              <a:ext cx="1633220" cy="1083945"/>
            </a:xfrm>
            <a:prstGeom prst="rect">
              <a:avLst/>
            </a:prstGeom>
          </p:spPr>
          <p:txBody>
            <a:bodyPr vert="horz" wrap="square" lIns="0" tIns="234950" rIns="0" bIns="0" rtlCol="0">
              <a:spAutoFit/>
            </a:bodyPr>
            <a:lstStyle/>
            <a:p>
              <a:pPr marL="510540">
                <a:lnSpc>
                  <a:spcPct val="100000"/>
                </a:lnSpc>
                <a:spcBef>
                  <a:spcPts val="1850"/>
                </a:spcBef>
              </a:pPr>
              <a:r>
                <a:rPr sz="2750" i="1" spc="415" dirty="0">
                  <a:latin typeface="Times New Roman"/>
                  <a:cs typeface="Times New Roman"/>
                </a:rPr>
                <a:t>y</a:t>
              </a:r>
              <a:endParaRPr sz="275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1120"/>
                </a:spcBef>
              </a:pPr>
              <a:r>
                <a:rPr sz="1800" dirty="0">
                  <a:latin typeface="Calibri"/>
                  <a:cs typeface="Calibri"/>
                </a:rPr>
                <a:t>Observed</a:t>
              </a:r>
              <a:r>
                <a:rPr sz="1800" spc="-60" dirty="0">
                  <a:latin typeface="Calibri"/>
                  <a:cs typeface="Calibri"/>
                </a:rPr>
                <a:t> </a:t>
              </a:r>
              <a:r>
                <a:rPr sz="1800" spc="-10" dirty="0">
                  <a:latin typeface="Calibri"/>
                  <a:cs typeface="Calibri"/>
                </a:rPr>
                <a:t>Output</a:t>
              </a:r>
              <a:endParaRPr sz="1800">
                <a:latin typeface="Calibri"/>
                <a:cs typeface="Calibri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186174" y="2068067"/>
              <a:ext cx="3899535" cy="136525"/>
            </a:xfrm>
            <a:custGeom>
              <a:avLst/>
              <a:gdLst/>
              <a:ahLst/>
              <a:cxnLst/>
              <a:rect l="l" t="t" r="r" b="b"/>
              <a:pathLst>
                <a:path w="3899534" h="136525">
                  <a:moveTo>
                    <a:pt x="613156" y="42799"/>
                  </a:moveTo>
                  <a:lnTo>
                    <a:pt x="584657" y="28575"/>
                  </a:lnTo>
                  <a:lnTo>
                    <a:pt x="527431" y="0"/>
                  </a:lnTo>
                  <a:lnTo>
                    <a:pt x="527431" y="28575"/>
                  </a:lnTo>
                  <a:lnTo>
                    <a:pt x="0" y="28575"/>
                  </a:lnTo>
                  <a:lnTo>
                    <a:pt x="0" y="57150"/>
                  </a:lnTo>
                  <a:lnTo>
                    <a:pt x="527431" y="57150"/>
                  </a:lnTo>
                  <a:lnTo>
                    <a:pt x="527431" y="85725"/>
                  </a:lnTo>
                  <a:lnTo>
                    <a:pt x="584492" y="57150"/>
                  </a:lnTo>
                  <a:lnTo>
                    <a:pt x="613156" y="42799"/>
                  </a:lnTo>
                  <a:close/>
                </a:path>
                <a:path w="3899534" h="136525">
                  <a:moveTo>
                    <a:pt x="3899408" y="93599"/>
                  </a:moveTo>
                  <a:lnTo>
                    <a:pt x="3870909" y="79375"/>
                  </a:lnTo>
                  <a:lnTo>
                    <a:pt x="3813683" y="50800"/>
                  </a:lnTo>
                  <a:lnTo>
                    <a:pt x="3813683" y="79375"/>
                  </a:lnTo>
                  <a:lnTo>
                    <a:pt x="3286252" y="79375"/>
                  </a:lnTo>
                  <a:lnTo>
                    <a:pt x="3286252" y="107950"/>
                  </a:lnTo>
                  <a:lnTo>
                    <a:pt x="3813683" y="107950"/>
                  </a:lnTo>
                  <a:lnTo>
                    <a:pt x="3813683" y="136525"/>
                  </a:lnTo>
                  <a:lnTo>
                    <a:pt x="3870744" y="107950"/>
                  </a:lnTo>
                  <a:lnTo>
                    <a:pt x="3899408" y="935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523139" y="549467"/>
            <a:ext cx="674160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1270" algn="ctr">
              <a:lnSpc>
                <a:spcPct val="100000"/>
              </a:lnSpc>
              <a:spcBef>
                <a:spcPts val="40"/>
              </a:spcBef>
            </a:pPr>
            <a:r>
              <a:rPr sz="2800" b="0" i="1" spc="-10" dirty="0">
                <a:solidFill>
                  <a:srgbClr val="006FC0"/>
                </a:solidFill>
                <a:latin typeface="Calibri"/>
                <a:cs typeface="Calibri"/>
              </a:rPr>
              <a:t>Training</a:t>
            </a:r>
            <a:r>
              <a:rPr sz="2800" b="0" i="1" spc="-8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Data</a:t>
            </a:r>
            <a:r>
              <a:rPr sz="2800" b="0" i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spc="-10" dirty="0">
                <a:solidFill>
                  <a:srgbClr val="006FC0"/>
                </a:solidFill>
                <a:latin typeface="Calibri"/>
                <a:cs typeface="Calibri"/>
              </a:rPr>
              <a:t>Collection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179" y="1744979"/>
            <a:ext cx="11484102" cy="18295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26691" y="2270505"/>
            <a:ext cx="162750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Previous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Sales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Prices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Inflation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Pandemic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93792" y="2355976"/>
            <a:ext cx="2874010" cy="852805"/>
            <a:chOff x="4693792" y="2355976"/>
            <a:chExt cx="2874010" cy="852805"/>
          </a:xfrm>
        </p:grpSpPr>
        <p:sp>
          <p:nvSpPr>
            <p:cNvPr id="5" name="object 5"/>
            <p:cNvSpPr/>
            <p:nvPr/>
          </p:nvSpPr>
          <p:spPr>
            <a:xfrm>
              <a:off x="4700142" y="2362326"/>
              <a:ext cx="2861310" cy="840105"/>
            </a:xfrm>
            <a:custGeom>
              <a:avLst/>
              <a:gdLst/>
              <a:ahLst/>
              <a:cxnLst/>
              <a:rect l="l" t="t" r="r" b="b"/>
              <a:pathLst>
                <a:path w="2861309" h="840105">
                  <a:moveTo>
                    <a:pt x="2721229" y="0"/>
                  </a:moveTo>
                  <a:lnTo>
                    <a:pt x="139954" y="0"/>
                  </a:lnTo>
                  <a:lnTo>
                    <a:pt x="95699" y="7142"/>
                  </a:lnTo>
                  <a:lnTo>
                    <a:pt x="57278" y="27025"/>
                  </a:lnTo>
                  <a:lnTo>
                    <a:pt x="26989" y="57332"/>
                  </a:lnTo>
                  <a:lnTo>
                    <a:pt x="7130" y="95747"/>
                  </a:lnTo>
                  <a:lnTo>
                    <a:pt x="0" y="139953"/>
                  </a:lnTo>
                  <a:lnTo>
                    <a:pt x="0" y="699643"/>
                  </a:lnTo>
                  <a:lnTo>
                    <a:pt x="7130" y="743897"/>
                  </a:lnTo>
                  <a:lnTo>
                    <a:pt x="26989" y="782318"/>
                  </a:lnTo>
                  <a:lnTo>
                    <a:pt x="57278" y="812607"/>
                  </a:lnTo>
                  <a:lnTo>
                    <a:pt x="95699" y="832466"/>
                  </a:lnTo>
                  <a:lnTo>
                    <a:pt x="139954" y="839597"/>
                  </a:lnTo>
                  <a:lnTo>
                    <a:pt x="2721229" y="839597"/>
                  </a:lnTo>
                  <a:lnTo>
                    <a:pt x="2765483" y="832466"/>
                  </a:lnTo>
                  <a:lnTo>
                    <a:pt x="2803904" y="812607"/>
                  </a:lnTo>
                  <a:lnTo>
                    <a:pt x="2834193" y="782318"/>
                  </a:lnTo>
                  <a:lnTo>
                    <a:pt x="2854052" y="743897"/>
                  </a:lnTo>
                  <a:lnTo>
                    <a:pt x="2861183" y="699643"/>
                  </a:lnTo>
                  <a:lnTo>
                    <a:pt x="2861183" y="139953"/>
                  </a:lnTo>
                  <a:lnTo>
                    <a:pt x="2854052" y="95747"/>
                  </a:lnTo>
                  <a:lnTo>
                    <a:pt x="2834193" y="57332"/>
                  </a:lnTo>
                  <a:lnTo>
                    <a:pt x="2803904" y="27025"/>
                  </a:lnTo>
                  <a:lnTo>
                    <a:pt x="2765483" y="7142"/>
                  </a:lnTo>
                  <a:lnTo>
                    <a:pt x="272122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700142" y="2362326"/>
              <a:ext cx="2861310" cy="840105"/>
            </a:xfrm>
            <a:custGeom>
              <a:avLst/>
              <a:gdLst/>
              <a:ahLst/>
              <a:cxnLst/>
              <a:rect l="l" t="t" r="r" b="b"/>
              <a:pathLst>
                <a:path w="2861309" h="840105">
                  <a:moveTo>
                    <a:pt x="0" y="139953"/>
                  </a:moveTo>
                  <a:lnTo>
                    <a:pt x="7130" y="95747"/>
                  </a:lnTo>
                  <a:lnTo>
                    <a:pt x="26989" y="57332"/>
                  </a:lnTo>
                  <a:lnTo>
                    <a:pt x="57278" y="27025"/>
                  </a:lnTo>
                  <a:lnTo>
                    <a:pt x="95699" y="7142"/>
                  </a:lnTo>
                  <a:lnTo>
                    <a:pt x="139954" y="0"/>
                  </a:lnTo>
                  <a:lnTo>
                    <a:pt x="2721229" y="0"/>
                  </a:lnTo>
                  <a:lnTo>
                    <a:pt x="2765483" y="7142"/>
                  </a:lnTo>
                  <a:lnTo>
                    <a:pt x="2803904" y="27025"/>
                  </a:lnTo>
                  <a:lnTo>
                    <a:pt x="2834193" y="57332"/>
                  </a:lnTo>
                  <a:lnTo>
                    <a:pt x="2854052" y="95747"/>
                  </a:lnTo>
                  <a:lnTo>
                    <a:pt x="2861183" y="139953"/>
                  </a:lnTo>
                  <a:lnTo>
                    <a:pt x="2861183" y="699643"/>
                  </a:lnTo>
                  <a:lnTo>
                    <a:pt x="2854052" y="743897"/>
                  </a:lnTo>
                  <a:lnTo>
                    <a:pt x="2834193" y="782318"/>
                  </a:lnTo>
                  <a:lnTo>
                    <a:pt x="2803904" y="812607"/>
                  </a:lnTo>
                  <a:lnTo>
                    <a:pt x="2765483" y="832466"/>
                  </a:lnTo>
                  <a:lnTo>
                    <a:pt x="2721229" y="839597"/>
                  </a:lnTo>
                  <a:lnTo>
                    <a:pt x="139954" y="839597"/>
                  </a:lnTo>
                  <a:lnTo>
                    <a:pt x="95699" y="832466"/>
                  </a:lnTo>
                  <a:lnTo>
                    <a:pt x="57278" y="812607"/>
                  </a:lnTo>
                  <a:lnTo>
                    <a:pt x="26989" y="782318"/>
                  </a:lnTo>
                  <a:lnTo>
                    <a:pt x="7130" y="743897"/>
                  </a:lnTo>
                  <a:lnTo>
                    <a:pt x="0" y="699643"/>
                  </a:lnTo>
                  <a:lnTo>
                    <a:pt x="0" y="139953"/>
                  </a:lnTo>
                  <a:close/>
                </a:path>
              </a:pathLst>
            </a:custGeom>
            <a:ln w="12700">
              <a:solidFill>
                <a:srgbClr val="FF9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79770" y="2600960"/>
            <a:ext cx="7048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27311" y="2483561"/>
            <a:ext cx="63881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Future</a:t>
            </a:r>
            <a:endParaRPr sz="1800">
              <a:latin typeface="Calibri"/>
              <a:cs typeface="Calibri"/>
            </a:endParaRPr>
          </a:p>
          <a:p>
            <a:pPr marL="117475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sales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19475" y="2640076"/>
            <a:ext cx="5607685" cy="267335"/>
            <a:chOff x="3419475" y="2640076"/>
            <a:chExt cx="5607685" cy="267335"/>
          </a:xfrm>
        </p:grpSpPr>
        <p:sp>
          <p:nvSpPr>
            <p:cNvPr id="10" name="object 10"/>
            <p:cNvSpPr/>
            <p:nvPr/>
          </p:nvSpPr>
          <p:spPr>
            <a:xfrm>
              <a:off x="3429000" y="2670429"/>
              <a:ext cx="1271270" cy="227329"/>
            </a:xfrm>
            <a:custGeom>
              <a:avLst/>
              <a:gdLst/>
              <a:ahLst/>
              <a:cxnLst/>
              <a:rect l="l" t="t" r="r" b="b"/>
              <a:pathLst>
                <a:path w="1271270" h="227330">
                  <a:moveTo>
                    <a:pt x="1157477" y="0"/>
                  </a:moveTo>
                  <a:lnTo>
                    <a:pt x="1157477" y="56896"/>
                  </a:lnTo>
                  <a:lnTo>
                    <a:pt x="0" y="56896"/>
                  </a:lnTo>
                  <a:lnTo>
                    <a:pt x="0" y="170561"/>
                  </a:lnTo>
                  <a:lnTo>
                    <a:pt x="1157477" y="170561"/>
                  </a:lnTo>
                  <a:lnTo>
                    <a:pt x="1157477" y="227330"/>
                  </a:lnTo>
                  <a:lnTo>
                    <a:pt x="1271142" y="113665"/>
                  </a:lnTo>
                  <a:lnTo>
                    <a:pt x="1157477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29000" y="2670429"/>
              <a:ext cx="1271270" cy="227329"/>
            </a:xfrm>
            <a:custGeom>
              <a:avLst/>
              <a:gdLst/>
              <a:ahLst/>
              <a:cxnLst/>
              <a:rect l="l" t="t" r="r" b="b"/>
              <a:pathLst>
                <a:path w="1271270" h="227330">
                  <a:moveTo>
                    <a:pt x="0" y="56896"/>
                  </a:moveTo>
                  <a:lnTo>
                    <a:pt x="1157477" y="56896"/>
                  </a:lnTo>
                  <a:lnTo>
                    <a:pt x="1157477" y="0"/>
                  </a:lnTo>
                  <a:lnTo>
                    <a:pt x="1271142" y="113665"/>
                  </a:lnTo>
                  <a:lnTo>
                    <a:pt x="1157477" y="227330"/>
                  </a:lnTo>
                  <a:lnTo>
                    <a:pt x="1157477" y="170561"/>
                  </a:lnTo>
                  <a:lnTo>
                    <a:pt x="0" y="170561"/>
                  </a:lnTo>
                  <a:lnTo>
                    <a:pt x="0" y="56896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571104" y="2649601"/>
              <a:ext cx="1446530" cy="245745"/>
            </a:xfrm>
            <a:custGeom>
              <a:avLst/>
              <a:gdLst/>
              <a:ahLst/>
              <a:cxnLst/>
              <a:rect l="l" t="t" r="r" b="b"/>
              <a:pathLst>
                <a:path w="1446529" h="245744">
                  <a:moveTo>
                    <a:pt x="1323467" y="0"/>
                  </a:moveTo>
                  <a:lnTo>
                    <a:pt x="1323467" y="61340"/>
                  </a:lnTo>
                  <a:lnTo>
                    <a:pt x="0" y="61340"/>
                  </a:lnTo>
                  <a:lnTo>
                    <a:pt x="0" y="184276"/>
                  </a:lnTo>
                  <a:lnTo>
                    <a:pt x="1323467" y="184276"/>
                  </a:lnTo>
                  <a:lnTo>
                    <a:pt x="1323467" y="245745"/>
                  </a:lnTo>
                  <a:lnTo>
                    <a:pt x="1446402" y="122809"/>
                  </a:lnTo>
                  <a:lnTo>
                    <a:pt x="1323467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571104" y="2649601"/>
              <a:ext cx="1446530" cy="245745"/>
            </a:xfrm>
            <a:custGeom>
              <a:avLst/>
              <a:gdLst/>
              <a:ahLst/>
              <a:cxnLst/>
              <a:rect l="l" t="t" r="r" b="b"/>
              <a:pathLst>
                <a:path w="1446529" h="245744">
                  <a:moveTo>
                    <a:pt x="0" y="61340"/>
                  </a:moveTo>
                  <a:lnTo>
                    <a:pt x="1323467" y="61340"/>
                  </a:lnTo>
                  <a:lnTo>
                    <a:pt x="1323467" y="0"/>
                  </a:lnTo>
                  <a:lnTo>
                    <a:pt x="1446402" y="122809"/>
                  </a:lnTo>
                  <a:lnTo>
                    <a:pt x="1323467" y="245745"/>
                  </a:lnTo>
                  <a:lnTo>
                    <a:pt x="1323467" y="184276"/>
                  </a:lnTo>
                  <a:lnTo>
                    <a:pt x="0" y="184276"/>
                  </a:lnTo>
                  <a:lnTo>
                    <a:pt x="0" y="6134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568" y="4184903"/>
            <a:ext cx="11468864" cy="182959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395475" y="4887595"/>
            <a:ext cx="596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Image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445000" y="4627245"/>
            <a:ext cx="2874010" cy="852169"/>
            <a:chOff x="4445000" y="4627245"/>
            <a:chExt cx="2874010" cy="852169"/>
          </a:xfrm>
        </p:grpSpPr>
        <p:sp>
          <p:nvSpPr>
            <p:cNvPr id="17" name="object 17"/>
            <p:cNvSpPr/>
            <p:nvPr/>
          </p:nvSpPr>
          <p:spPr>
            <a:xfrm>
              <a:off x="4451350" y="4633595"/>
              <a:ext cx="2861310" cy="839469"/>
            </a:xfrm>
            <a:custGeom>
              <a:avLst/>
              <a:gdLst/>
              <a:ahLst/>
              <a:cxnLst/>
              <a:rect l="l" t="t" r="r" b="b"/>
              <a:pathLst>
                <a:path w="2861309" h="839470">
                  <a:moveTo>
                    <a:pt x="2721355" y="0"/>
                  </a:moveTo>
                  <a:lnTo>
                    <a:pt x="139953" y="0"/>
                  </a:lnTo>
                  <a:lnTo>
                    <a:pt x="95747" y="7130"/>
                  </a:lnTo>
                  <a:lnTo>
                    <a:pt x="57332" y="26989"/>
                  </a:lnTo>
                  <a:lnTo>
                    <a:pt x="27025" y="57278"/>
                  </a:lnTo>
                  <a:lnTo>
                    <a:pt x="7142" y="95699"/>
                  </a:lnTo>
                  <a:lnTo>
                    <a:pt x="0" y="139953"/>
                  </a:lnTo>
                  <a:lnTo>
                    <a:pt x="0" y="699642"/>
                  </a:lnTo>
                  <a:lnTo>
                    <a:pt x="7142" y="743835"/>
                  </a:lnTo>
                  <a:lnTo>
                    <a:pt x="27025" y="782219"/>
                  </a:lnTo>
                  <a:lnTo>
                    <a:pt x="57332" y="812489"/>
                  </a:lnTo>
                  <a:lnTo>
                    <a:pt x="95747" y="832340"/>
                  </a:lnTo>
                  <a:lnTo>
                    <a:pt x="139953" y="839469"/>
                  </a:lnTo>
                  <a:lnTo>
                    <a:pt x="2721355" y="839469"/>
                  </a:lnTo>
                  <a:lnTo>
                    <a:pt x="2765562" y="832340"/>
                  </a:lnTo>
                  <a:lnTo>
                    <a:pt x="2803977" y="812489"/>
                  </a:lnTo>
                  <a:lnTo>
                    <a:pt x="2834284" y="782219"/>
                  </a:lnTo>
                  <a:lnTo>
                    <a:pt x="2854167" y="743835"/>
                  </a:lnTo>
                  <a:lnTo>
                    <a:pt x="2861309" y="699642"/>
                  </a:lnTo>
                  <a:lnTo>
                    <a:pt x="2861309" y="139953"/>
                  </a:lnTo>
                  <a:lnTo>
                    <a:pt x="2854167" y="95699"/>
                  </a:lnTo>
                  <a:lnTo>
                    <a:pt x="2834284" y="57278"/>
                  </a:lnTo>
                  <a:lnTo>
                    <a:pt x="2803977" y="26989"/>
                  </a:lnTo>
                  <a:lnTo>
                    <a:pt x="2765562" y="7130"/>
                  </a:lnTo>
                  <a:lnTo>
                    <a:pt x="27213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51350" y="4633595"/>
              <a:ext cx="2861310" cy="839469"/>
            </a:xfrm>
            <a:custGeom>
              <a:avLst/>
              <a:gdLst/>
              <a:ahLst/>
              <a:cxnLst/>
              <a:rect l="l" t="t" r="r" b="b"/>
              <a:pathLst>
                <a:path w="2861309" h="839470">
                  <a:moveTo>
                    <a:pt x="0" y="139953"/>
                  </a:moveTo>
                  <a:lnTo>
                    <a:pt x="7142" y="95699"/>
                  </a:lnTo>
                  <a:lnTo>
                    <a:pt x="27025" y="57278"/>
                  </a:lnTo>
                  <a:lnTo>
                    <a:pt x="57332" y="26989"/>
                  </a:lnTo>
                  <a:lnTo>
                    <a:pt x="95747" y="7130"/>
                  </a:lnTo>
                  <a:lnTo>
                    <a:pt x="139953" y="0"/>
                  </a:lnTo>
                  <a:lnTo>
                    <a:pt x="2721355" y="0"/>
                  </a:lnTo>
                  <a:lnTo>
                    <a:pt x="2765562" y="7130"/>
                  </a:lnTo>
                  <a:lnTo>
                    <a:pt x="2803977" y="26989"/>
                  </a:lnTo>
                  <a:lnTo>
                    <a:pt x="2834284" y="57278"/>
                  </a:lnTo>
                  <a:lnTo>
                    <a:pt x="2854167" y="95699"/>
                  </a:lnTo>
                  <a:lnTo>
                    <a:pt x="2861309" y="139953"/>
                  </a:lnTo>
                  <a:lnTo>
                    <a:pt x="2861309" y="699642"/>
                  </a:lnTo>
                  <a:lnTo>
                    <a:pt x="2854167" y="743835"/>
                  </a:lnTo>
                  <a:lnTo>
                    <a:pt x="2834284" y="782219"/>
                  </a:lnTo>
                  <a:lnTo>
                    <a:pt x="2803977" y="812489"/>
                  </a:lnTo>
                  <a:lnTo>
                    <a:pt x="2765562" y="832340"/>
                  </a:lnTo>
                  <a:lnTo>
                    <a:pt x="2721355" y="839469"/>
                  </a:lnTo>
                  <a:lnTo>
                    <a:pt x="139953" y="839469"/>
                  </a:lnTo>
                  <a:lnTo>
                    <a:pt x="95747" y="832340"/>
                  </a:lnTo>
                  <a:lnTo>
                    <a:pt x="57332" y="812489"/>
                  </a:lnTo>
                  <a:lnTo>
                    <a:pt x="27025" y="782219"/>
                  </a:lnTo>
                  <a:lnTo>
                    <a:pt x="7142" y="743835"/>
                  </a:lnTo>
                  <a:lnTo>
                    <a:pt x="0" y="699642"/>
                  </a:lnTo>
                  <a:lnTo>
                    <a:pt x="0" y="139953"/>
                  </a:lnTo>
                  <a:close/>
                </a:path>
              </a:pathLst>
            </a:custGeom>
            <a:ln w="12700">
              <a:solidFill>
                <a:srgbClr val="FF9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530977" y="4872609"/>
            <a:ext cx="704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76943" y="4887595"/>
            <a:ext cx="157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Object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detection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10" dirty="0">
                <a:latin typeface="Calibri"/>
                <a:cs typeface="Calibri"/>
              </a:rPr>
              <a:t> recognition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70808" y="4924933"/>
            <a:ext cx="5734050" cy="264795"/>
            <a:chOff x="3170808" y="4924933"/>
            <a:chExt cx="5734050" cy="264795"/>
          </a:xfrm>
        </p:grpSpPr>
        <p:sp>
          <p:nvSpPr>
            <p:cNvPr id="22" name="object 22"/>
            <p:cNvSpPr/>
            <p:nvPr/>
          </p:nvSpPr>
          <p:spPr>
            <a:xfrm>
              <a:off x="3180333" y="4941570"/>
              <a:ext cx="1271270" cy="227965"/>
            </a:xfrm>
            <a:custGeom>
              <a:avLst/>
              <a:gdLst/>
              <a:ahLst/>
              <a:cxnLst/>
              <a:rect l="l" t="t" r="r" b="b"/>
              <a:pathLst>
                <a:path w="1271270" h="227964">
                  <a:moveTo>
                    <a:pt x="1157351" y="0"/>
                  </a:moveTo>
                  <a:lnTo>
                    <a:pt x="1157351" y="56895"/>
                  </a:lnTo>
                  <a:lnTo>
                    <a:pt x="0" y="56895"/>
                  </a:lnTo>
                  <a:lnTo>
                    <a:pt x="0" y="170560"/>
                  </a:lnTo>
                  <a:lnTo>
                    <a:pt x="1157351" y="170560"/>
                  </a:lnTo>
                  <a:lnTo>
                    <a:pt x="1157351" y="227456"/>
                  </a:lnTo>
                  <a:lnTo>
                    <a:pt x="1271016" y="113791"/>
                  </a:lnTo>
                  <a:lnTo>
                    <a:pt x="1157351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80333" y="4941570"/>
              <a:ext cx="1271270" cy="227965"/>
            </a:xfrm>
            <a:custGeom>
              <a:avLst/>
              <a:gdLst/>
              <a:ahLst/>
              <a:cxnLst/>
              <a:rect l="l" t="t" r="r" b="b"/>
              <a:pathLst>
                <a:path w="1271270" h="227964">
                  <a:moveTo>
                    <a:pt x="0" y="56895"/>
                  </a:moveTo>
                  <a:lnTo>
                    <a:pt x="1157351" y="56895"/>
                  </a:lnTo>
                  <a:lnTo>
                    <a:pt x="1157351" y="0"/>
                  </a:lnTo>
                  <a:lnTo>
                    <a:pt x="1271016" y="113791"/>
                  </a:lnTo>
                  <a:lnTo>
                    <a:pt x="1157351" y="227456"/>
                  </a:lnTo>
                  <a:lnTo>
                    <a:pt x="1157351" y="170560"/>
                  </a:lnTo>
                  <a:lnTo>
                    <a:pt x="0" y="170560"/>
                  </a:lnTo>
                  <a:lnTo>
                    <a:pt x="0" y="5689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48804" y="4934458"/>
              <a:ext cx="1446530" cy="245745"/>
            </a:xfrm>
            <a:custGeom>
              <a:avLst/>
              <a:gdLst/>
              <a:ahLst/>
              <a:cxnLst/>
              <a:rect l="l" t="t" r="r" b="b"/>
              <a:pathLst>
                <a:path w="1446529" h="245745">
                  <a:moveTo>
                    <a:pt x="1323594" y="0"/>
                  </a:moveTo>
                  <a:lnTo>
                    <a:pt x="1323594" y="61341"/>
                  </a:lnTo>
                  <a:lnTo>
                    <a:pt x="0" y="61341"/>
                  </a:lnTo>
                  <a:lnTo>
                    <a:pt x="0" y="184277"/>
                  </a:lnTo>
                  <a:lnTo>
                    <a:pt x="1323594" y="184277"/>
                  </a:lnTo>
                  <a:lnTo>
                    <a:pt x="1323594" y="245745"/>
                  </a:lnTo>
                  <a:lnTo>
                    <a:pt x="1446529" y="122809"/>
                  </a:lnTo>
                  <a:lnTo>
                    <a:pt x="1323594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48804" y="4934458"/>
              <a:ext cx="1446530" cy="245745"/>
            </a:xfrm>
            <a:custGeom>
              <a:avLst/>
              <a:gdLst/>
              <a:ahLst/>
              <a:cxnLst/>
              <a:rect l="l" t="t" r="r" b="b"/>
              <a:pathLst>
                <a:path w="1446529" h="245745">
                  <a:moveTo>
                    <a:pt x="0" y="61341"/>
                  </a:moveTo>
                  <a:lnTo>
                    <a:pt x="1323594" y="61341"/>
                  </a:lnTo>
                  <a:lnTo>
                    <a:pt x="1323594" y="0"/>
                  </a:lnTo>
                  <a:lnTo>
                    <a:pt x="1446529" y="122809"/>
                  </a:lnTo>
                  <a:lnTo>
                    <a:pt x="1323594" y="245745"/>
                  </a:lnTo>
                  <a:lnTo>
                    <a:pt x="1323594" y="184277"/>
                  </a:lnTo>
                  <a:lnTo>
                    <a:pt x="0" y="184277"/>
                  </a:lnTo>
                  <a:lnTo>
                    <a:pt x="0" y="61341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991740" y="16067"/>
            <a:ext cx="7418959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2540" algn="ctr">
              <a:lnSpc>
                <a:spcPct val="100000"/>
              </a:lnSpc>
              <a:spcBef>
                <a:spcPts val="40"/>
              </a:spcBef>
            </a:pP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Example</a:t>
            </a:r>
            <a:r>
              <a:rPr sz="2800" b="0" i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spc="-10" dirty="0">
                <a:solidFill>
                  <a:srgbClr val="006FC0"/>
                </a:solidFill>
                <a:latin typeface="Calibri"/>
                <a:cs typeface="Calibri"/>
              </a:rPr>
              <a:t>Systems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568" y="1592580"/>
            <a:ext cx="11468864" cy="182959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704213" y="2059304"/>
            <a:ext cx="10922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Consumer </a:t>
            </a:r>
            <a:r>
              <a:rPr sz="1800" spc="-25" dirty="0">
                <a:latin typeface="Calibri"/>
                <a:cs typeface="Calibri"/>
              </a:rPr>
              <a:t>Transaction </a:t>
            </a:r>
            <a:r>
              <a:rPr sz="1800" spc="-20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45000" y="2034794"/>
            <a:ext cx="2874010" cy="852169"/>
            <a:chOff x="4445000" y="2034794"/>
            <a:chExt cx="2874010" cy="852169"/>
          </a:xfrm>
        </p:grpSpPr>
        <p:sp>
          <p:nvSpPr>
            <p:cNvPr id="5" name="object 5"/>
            <p:cNvSpPr/>
            <p:nvPr/>
          </p:nvSpPr>
          <p:spPr>
            <a:xfrm>
              <a:off x="4451350" y="2041144"/>
              <a:ext cx="2861310" cy="839469"/>
            </a:xfrm>
            <a:custGeom>
              <a:avLst/>
              <a:gdLst/>
              <a:ahLst/>
              <a:cxnLst/>
              <a:rect l="l" t="t" r="r" b="b"/>
              <a:pathLst>
                <a:path w="2861309" h="839469">
                  <a:moveTo>
                    <a:pt x="2721355" y="0"/>
                  </a:moveTo>
                  <a:lnTo>
                    <a:pt x="139953" y="0"/>
                  </a:lnTo>
                  <a:lnTo>
                    <a:pt x="95747" y="7129"/>
                  </a:lnTo>
                  <a:lnTo>
                    <a:pt x="57332" y="26980"/>
                  </a:lnTo>
                  <a:lnTo>
                    <a:pt x="27025" y="57250"/>
                  </a:lnTo>
                  <a:lnTo>
                    <a:pt x="7142" y="95634"/>
                  </a:lnTo>
                  <a:lnTo>
                    <a:pt x="0" y="139826"/>
                  </a:lnTo>
                  <a:lnTo>
                    <a:pt x="0" y="699515"/>
                  </a:lnTo>
                  <a:lnTo>
                    <a:pt x="7142" y="743770"/>
                  </a:lnTo>
                  <a:lnTo>
                    <a:pt x="27025" y="782191"/>
                  </a:lnTo>
                  <a:lnTo>
                    <a:pt x="57332" y="812480"/>
                  </a:lnTo>
                  <a:lnTo>
                    <a:pt x="95747" y="832339"/>
                  </a:lnTo>
                  <a:lnTo>
                    <a:pt x="139953" y="839469"/>
                  </a:lnTo>
                  <a:lnTo>
                    <a:pt x="2721355" y="839469"/>
                  </a:lnTo>
                  <a:lnTo>
                    <a:pt x="2765562" y="832339"/>
                  </a:lnTo>
                  <a:lnTo>
                    <a:pt x="2803977" y="812480"/>
                  </a:lnTo>
                  <a:lnTo>
                    <a:pt x="2834284" y="782191"/>
                  </a:lnTo>
                  <a:lnTo>
                    <a:pt x="2854167" y="743770"/>
                  </a:lnTo>
                  <a:lnTo>
                    <a:pt x="2861309" y="699515"/>
                  </a:lnTo>
                  <a:lnTo>
                    <a:pt x="2861309" y="139826"/>
                  </a:lnTo>
                  <a:lnTo>
                    <a:pt x="2854167" y="95634"/>
                  </a:lnTo>
                  <a:lnTo>
                    <a:pt x="2834284" y="57250"/>
                  </a:lnTo>
                  <a:lnTo>
                    <a:pt x="2803977" y="26980"/>
                  </a:lnTo>
                  <a:lnTo>
                    <a:pt x="2765562" y="7129"/>
                  </a:lnTo>
                  <a:lnTo>
                    <a:pt x="27213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451350" y="2041144"/>
              <a:ext cx="2861310" cy="839469"/>
            </a:xfrm>
            <a:custGeom>
              <a:avLst/>
              <a:gdLst/>
              <a:ahLst/>
              <a:cxnLst/>
              <a:rect l="l" t="t" r="r" b="b"/>
              <a:pathLst>
                <a:path w="2861309" h="839469">
                  <a:moveTo>
                    <a:pt x="0" y="139826"/>
                  </a:moveTo>
                  <a:lnTo>
                    <a:pt x="7142" y="95634"/>
                  </a:lnTo>
                  <a:lnTo>
                    <a:pt x="27025" y="57250"/>
                  </a:lnTo>
                  <a:lnTo>
                    <a:pt x="57332" y="26980"/>
                  </a:lnTo>
                  <a:lnTo>
                    <a:pt x="95747" y="7129"/>
                  </a:lnTo>
                  <a:lnTo>
                    <a:pt x="139953" y="0"/>
                  </a:lnTo>
                  <a:lnTo>
                    <a:pt x="2721355" y="0"/>
                  </a:lnTo>
                  <a:lnTo>
                    <a:pt x="2765562" y="7129"/>
                  </a:lnTo>
                  <a:lnTo>
                    <a:pt x="2803977" y="26980"/>
                  </a:lnTo>
                  <a:lnTo>
                    <a:pt x="2834284" y="57250"/>
                  </a:lnTo>
                  <a:lnTo>
                    <a:pt x="2854167" y="95634"/>
                  </a:lnTo>
                  <a:lnTo>
                    <a:pt x="2861309" y="139826"/>
                  </a:lnTo>
                  <a:lnTo>
                    <a:pt x="2861309" y="699515"/>
                  </a:lnTo>
                  <a:lnTo>
                    <a:pt x="2854167" y="743770"/>
                  </a:lnTo>
                  <a:lnTo>
                    <a:pt x="2834284" y="782191"/>
                  </a:lnTo>
                  <a:lnTo>
                    <a:pt x="2803977" y="812480"/>
                  </a:lnTo>
                  <a:lnTo>
                    <a:pt x="2765562" y="832339"/>
                  </a:lnTo>
                  <a:lnTo>
                    <a:pt x="2721355" y="839469"/>
                  </a:lnTo>
                  <a:lnTo>
                    <a:pt x="139953" y="839469"/>
                  </a:lnTo>
                  <a:lnTo>
                    <a:pt x="95747" y="832339"/>
                  </a:lnTo>
                  <a:lnTo>
                    <a:pt x="57332" y="812480"/>
                  </a:lnTo>
                  <a:lnTo>
                    <a:pt x="27025" y="782191"/>
                  </a:lnTo>
                  <a:lnTo>
                    <a:pt x="7142" y="743770"/>
                  </a:lnTo>
                  <a:lnTo>
                    <a:pt x="0" y="699515"/>
                  </a:lnTo>
                  <a:lnTo>
                    <a:pt x="0" y="139826"/>
                  </a:lnTo>
                  <a:close/>
                </a:path>
              </a:pathLst>
            </a:custGeom>
            <a:ln w="12700">
              <a:solidFill>
                <a:srgbClr val="FF9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30977" y="2279091"/>
            <a:ext cx="7048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86113" y="1867280"/>
            <a:ext cx="19081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" algn="ctr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Market segmentation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based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consumers’ </a:t>
            </a:r>
            <a:r>
              <a:rPr sz="1800" dirty="0">
                <a:latin typeface="Calibri"/>
                <a:cs typeface="Calibri"/>
              </a:rPr>
              <a:t>spending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patterns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170808" y="2332354"/>
            <a:ext cx="5734050" cy="265430"/>
            <a:chOff x="3170808" y="2332354"/>
            <a:chExt cx="5734050" cy="265430"/>
          </a:xfrm>
        </p:grpSpPr>
        <p:sp>
          <p:nvSpPr>
            <p:cNvPr id="10" name="object 10"/>
            <p:cNvSpPr/>
            <p:nvPr/>
          </p:nvSpPr>
          <p:spPr>
            <a:xfrm>
              <a:off x="3180333" y="2349118"/>
              <a:ext cx="1271270" cy="227965"/>
            </a:xfrm>
            <a:custGeom>
              <a:avLst/>
              <a:gdLst/>
              <a:ahLst/>
              <a:cxnLst/>
              <a:rect l="l" t="t" r="r" b="b"/>
              <a:pathLst>
                <a:path w="1271270" h="227964">
                  <a:moveTo>
                    <a:pt x="1157351" y="0"/>
                  </a:moveTo>
                  <a:lnTo>
                    <a:pt x="1157351" y="56895"/>
                  </a:lnTo>
                  <a:lnTo>
                    <a:pt x="0" y="56895"/>
                  </a:lnTo>
                  <a:lnTo>
                    <a:pt x="0" y="170560"/>
                  </a:lnTo>
                  <a:lnTo>
                    <a:pt x="1157351" y="170560"/>
                  </a:lnTo>
                  <a:lnTo>
                    <a:pt x="1157351" y="227456"/>
                  </a:lnTo>
                  <a:lnTo>
                    <a:pt x="1271016" y="113664"/>
                  </a:lnTo>
                  <a:lnTo>
                    <a:pt x="1157351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80333" y="2349118"/>
              <a:ext cx="1271270" cy="227965"/>
            </a:xfrm>
            <a:custGeom>
              <a:avLst/>
              <a:gdLst/>
              <a:ahLst/>
              <a:cxnLst/>
              <a:rect l="l" t="t" r="r" b="b"/>
              <a:pathLst>
                <a:path w="1271270" h="227964">
                  <a:moveTo>
                    <a:pt x="0" y="56895"/>
                  </a:moveTo>
                  <a:lnTo>
                    <a:pt x="1157351" y="56895"/>
                  </a:lnTo>
                  <a:lnTo>
                    <a:pt x="1157351" y="0"/>
                  </a:lnTo>
                  <a:lnTo>
                    <a:pt x="1271016" y="113664"/>
                  </a:lnTo>
                  <a:lnTo>
                    <a:pt x="1157351" y="227456"/>
                  </a:lnTo>
                  <a:lnTo>
                    <a:pt x="1157351" y="170560"/>
                  </a:lnTo>
                  <a:lnTo>
                    <a:pt x="0" y="170560"/>
                  </a:lnTo>
                  <a:lnTo>
                    <a:pt x="0" y="5689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448804" y="2341879"/>
              <a:ext cx="1446530" cy="246379"/>
            </a:xfrm>
            <a:custGeom>
              <a:avLst/>
              <a:gdLst/>
              <a:ahLst/>
              <a:cxnLst/>
              <a:rect l="l" t="t" r="r" b="b"/>
              <a:pathLst>
                <a:path w="1446529" h="246380">
                  <a:moveTo>
                    <a:pt x="1323594" y="0"/>
                  </a:moveTo>
                  <a:lnTo>
                    <a:pt x="1323594" y="61468"/>
                  </a:lnTo>
                  <a:lnTo>
                    <a:pt x="0" y="61468"/>
                  </a:lnTo>
                  <a:lnTo>
                    <a:pt x="0" y="184404"/>
                  </a:lnTo>
                  <a:lnTo>
                    <a:pt x="1323594" y="184404"/>
                  </a:lnTo>
                  <a:lnTo>
                    <a:pt x="1323594" y="245872"/>
                  </a:lnTo>
                  <a:lnTo>
                    <a:pt x="1446529" y="122936"/>
                  </a:lnTo>
                  <a:lnTo>
                    <a:pt x="1323594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448804" y="2341879"/>
              <a:ext cx="1446530" cy="246379"/>
            </a:xfrm>
            <a:custGeom>
              <a:avLst/>
              <a:gdLst/>
              <a:ahLst/>
              <a:cxnLst/>
              <a:rect l="l" t="t" r="r" b="b"/>
              <a:pathLst>
                <a:path w="1446529" h="246380">
                  <a:moveTo>
                    <a:pt x="0" y="61468"/>
                  </a:moveTo>
                  <a:lnTo>
                    <a:pt x="1323594" y="61468"/>
                  </a:lnTo>
                  <a:lnTo>
                    <a:pt x="1323594" y="0"/>
                  </a:lnTo>
                  <a:lnTo>
                    <a:pt x="1446529" y="122936"/>
                  </a:lnTo>
                  <a:lnTo>
                    <a:pt x="1323594" y="245872"/>
                  </a:lnTo>
                  <a:lnTo>
                    <a:pt x="1323594" y="184404"/>
                  </a:lnTo>
                  <a:lnTo>
                    <a:pt x="0" y="184404"/>
                  </a:lnTo>
                  <a:lnTo>
                    <a:pt x="0" y="6146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08431" y="3927347"/>
            <a:ext cx="11484610" cy="1830070"/>
            <a:chOff x="408431" y="3927347"/>
            <a:chExt cx="11484610" cy="183007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8431" y="3927347"/>
              <a:ext cx="11484102" cy="18295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507484" y="4376038"/>
              <a:ext cx="2861310" cy="839469"/>
            </a:xfrm>
            <a:custGeom>
              <a:avLst/>
              <a:gdLst/>
              <a:ahLst/>
              <a:cxnLst/>
              <a:rect l="l" t="t" r="r" b="b"/>
              <a:pathLst>
                <a:path w="2861309" h="839470">
                  <a:moveTo>
                    <a:pt x="2721229" y="0"/>
                  </a:moveTo>
                  <a:lnTo>
                    <a:pt x="139953" y="0"/>
                  </a:lnTo>
                  <a:lnTo>
                    <a:pt x="95699" y="7129"/>
                  </a:lnTo>
                  <a:lnTo>
                    <a:pt x="57278" y="26980"/>
                  </a:lnTo>
                  <a:lnTo>
                    <a:pt x="26989" y="57250"/>
                  </a:lnTo>
                  <a:lnTo>
                    <a:pt x="7130" y="95634"/>
                  </a:lnTo>
                  <a:lnTo>
                    <a:pt x="0" y="139827"/>
                  </a:lnTo>
                  <a:lnTo>
                    <a:pt x="0" y="699516"/>
                  </a:lnTo>
                  <a:lnTo>
                    <a:pt x="7130" y="743770"/>
                  </a:lnTo>
                  <a:lnTo>
                    <a:pt x="26989" y="782191"/>
                  </a:lnTo>
                  <a:lnTo>
                    <a:pt x="57278" y="812480"/>
                  </a:lnTo>
                  <a:lnTo>
                    <a:pt x="95699" y="832339"/>
                  </a:lnTo>
                  <a:lnTo>
                    <a:pt x="139953" y="839469"/>
                  </a:lnTo>
                  <a:lnTo>
                    <a:pt x="2721229" y="839469"/>
                  </a:lnTo>
                  <a:lnTo>
                    <a:pt x="2765483" y="832339"/>
                  </a:lnTo>
                  <a:lnTo>
                    <a:pt x="2803904" y="812480"/>
                  </a:lnTo>
                  <a:lnTo>
                    <a:pt x="2834193" y="782191"/>
                  </a:lnTo>
                  <a:lnTo>
                    <a:pt x="2854052" y="743770"/>
                  </a:lnTo>
                  <a:lnTo>
                    <a:pt x="2861183" y="699516"/>
                  </a:lnTo>
                  <a:lnTo>
                    <a:pt x="2861183" y="139827"/>
                  </a:lnTo>
                  <a:lnTo>
                    <a:pt x="2854052" y="95634"/>
                  </a:lnTo>
                  <a:lnTo>
                    <a:pt x="2834193" y="57250"/>
                  </a:lnTo>
                  <a:lnTo>
                    <a:pt x="2803904" y="26980"/>
                  </a:lnTo>
                  <a:lnTo>
                    <a:pt x="2765483" y="7129"/>
                  </a:lnTo>
                  <a:lnTo>
                    <a:pt x="272122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07484" y="4376038"/>
              <a:ext cx="2861310" cy="839469"/>
            </a:xfrm>
            <a:custGeom>
              <a:avLst/>
              <a:gdLst/>
              <a:ahLst/>
              <a:cxnLst/>
              <a:rect l="l" t="t" r="r" b="b"/>
              <a:pathLst>
                <a:path w="2861309" h="839470">
                  <a:moveTo>
                    <a:pt x="0" y="139827"/>
                  </a:moveTo>
                  <a:lnTo>
                    <a:pt x="7130" y="95634"/>
                  </a:lnTo>
                  <a:lnTo>
                    <a:pt x="26989" y="57250"/>
                  </a:lnTo>
                  <a:lnTo>
                    <a:pt x="57278" y="26980"/>
                  </a:lnTo>
                  <a:lnTo>
                    <a:pt x="95699" y="7129"/>
                  </a:lnTo>
                  <a:lnTo>
                    <a:pt x="139953" y="0"/>
                  </a:lnTo>
                  <a:lnTo>
                    <a:pt x="2721229" y="0"/>
                  </a:lnTo>
                  <a:lnTo>
                    <a:pt x="2765483" y="7129"/>
                  </a:lnTo>
                  <a:lnTo>
                    <a:pt x="2803904" y="26980"/>
                  </a:lnTo>
                  <a:lnTo>
                    <a:pt x="2834193" y="57250"/>
                  </a:lnTo>
                  <a:lnTo>
                    <a:pt x="2854052" y="95634"/>
                  </a:lnTo>
                  <a:lnTo>
                    <a:pt x="2861183" y="139827"/>
                  </a:lnTo>
                  <a:lnTo>
                    <a:pt x="2861183" y="699516"/>
                  </a:lnTo>
                  <a:lnTo>
                    <a:pt x="2854052" y="743770"/>
                  </a:lnTo>
                  <a:lnTo>
                    <a:pt x="2834193" y="782191"/>
                  </a:lnTo>
                  <a:lnTo>
                    <a:pt x="2803904" y="812480"/>
                  </a:lnTo>
                  <a:lnTo>
                    <a:pt x="2765483" y="832339"/>
                  </a:lnTo>
                  <a:lnTo>
                    <a:pt x="2721229" y="839469"/>
                  </a:lnTo>
                  <a:lnTo>
                    <a:pt x="139953" y="839469"/>
                  </a:lnTo>
                  <a:lnTo>
                    <a:pt x="95699" y="832339"/>
                  </a:lnTo>
                  <a:lnTo>
                    <a:pt x="57278" y="812480"/>
                  </a:lnTo>
                  <a:lnTo>
                    <a:pt x="26989" y="782191"/>
                  </a:lnTo>
                  <a:lnTo>
                    <a:pt x="7130" y="743770"/>
                  </a:lnTo>
                  <a:lnTo>
                    <a:pt x="0" y="699516"/>
                  </a:lnTo>
                  <a:lnTo>
                    <a:pt x="0" y="139827"/>
                  </a:lnTo>
                  <a:close/>
                </a:path>
              </a:pathLst>
            </a:custGeom>
            <a:ln w="12700">
              <a:solidFill>
                <a:srgbClr val="FF9E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87110" y="4614798"/>
            <a:ext cx="7048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51085" y="4618482"/>
            <a:ext cx="1355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Loan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Approval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26816" y="4667250"/>
            <a:ext cx="5734050" cy="265430"/>
            <a:chOff x="3226816" y="4667250"/>
            <a:chExt cx="5734050" cy="265430"/>
          </a:xfrm>
        </p:grpSpPr>
        <p:sp>
          <p:nvSpPr>
            <p:cNvPr id="21" name="object 21"/>
            <p:cNvSpPr/>
            <p:nvPr/>
          </p:nvSpPr>
          <p:spPr>
            <a:xfrm>
              <a:off x="3236341" y="4684014"/>
              <a:ext cx="1271270" cy="227965"/>
            </a:xfrm>
            <a:custGeom>
              <a:avLst/>
              <a:gdLst/>
              <a:ahLst/>
              <a:cxnLst/>
              <a:rect l="l" t="t" r="r" b="b"/>
              <a:pathLst>
                <a:path w="1271270" h="227964">
                  <a:moveTo>
                    <a:pt x="1157478" y="0"/>
                  </a:moveTo>
                  <a:lnTo>
                    <a:pt x="1157478" y="56896"/>
                  </a:lnTo>
                  <a:lnTo>
                    <a:pt x="0" y="56896"/>
                  </a:lnTo>
                  <a:lnTo>
                    <a:pt x="0" y="170561"/>
                  </a:lnTo>
                  <a:lnTo>
                    <a:pt x="1157478" y="170561"/>
                  </a:lnTo>
                  <a:lnTo>
                    <a:pt x="1157478" y="227456"/>
                  </a:lnTo>
                  <a:lnTo>
                    <a:pt x="1271143" y="113665"/>
                  </a:lnTo>
                  <a:lnTo>
                    <a:pt x="1157478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36341" y="4684014"/>
              <a:ext cx="1271270" cy="227965"/>
            </a:xfrm>
            <a:custGeom>
              <a:avLst/>
              <a:gdLst/>
              <a:ahLst/>
              <a:cxnLst/>
              <a:rect l="l" t="t" r="r" b="b"/>
              <a:pathLst>
                <a:path w="1271270" h="227964">
                  <a:moveTo>
                    <a:pt x="0" y="56896"/>
                  </a:moveTo>
                  <a:lnTo>
                    <a:pt x="1157478" y="56896"/>
                  </a:lnTo>
                  <a:lnTo>
                    <a:pt x="1157478" y="0"/>
                  </a:lnTo>
                  <a:lnTo>
                    <a:pt x="1271143" y="113665"/>
                  </a:lnTo>
                  <a:lnTo>
                    <a:pt x="1157478" y="227456"/>
                  </a:lnTo>
                  <a:lnTo>
                    <a:pt x="1157478" y="170561"/>
                  </a:lnTo>
                  <a:lnTo>
                    <a:pt x="0" y="170561"/>
                  </a:lnTo>
                  <a:lnTo>
                    <a:pt x="0" y="5689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504937" y="4676775"/>
              <a:ext cx="1446530" cy="246379"/>
            </a:xfrm>
            <a:custGeom>
              <a:avLst/>
              <a:gdLst/>
              <a:ahLst/>
              <a:cxnLst/>
              <a:rect l="l" t="t" r="r" b="b"/>
              <a:pathLst>
                <a:path w="1446529" h="246379">
                  <a:moveTo>
                    <a:pt x="1323466" y="0"/>
                  </a:moveTo>
                  <a:lnTo>
                    <a:pt x="1323466" y="61468"/>
                  </a:lnTo>
                  <a:lnTo>
                    <a:pt x="0" y="61468"/>
                  </a:lnTo>
                  <a:lnTo>
                    <a:pt x="0" y="184404"/>
                  </a:lnTo>
                  <a:lnTo>
                    <a:pt x="1323466" y="184404"/>
                  </a:lnTo>
                  <a:lnTo>
                    <a:pt x="1323466" y="245872"/>
                  </a:lnTo>
                  <a:lnTo>
                    <a:pt x="1446402" y="122936"/>
                  </a:lnTo>
                  <a:lnTo>
                    <a:pt x="1323466" y="0"/>
                  </a:lnTo>
                  <a:close/>
                </a:path>
              </a:pathLst>
            </a:custGeom>
            <a:solidFill>
              <a:srgbClr val="FF9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04937" y="4676775"/>
              <a:ext cx="1446530" cy="246379"/>
            </a:xfrm>
            <a:custGeom>
              <a:avLst/>
              <a:gdLst/>
              <a:ahLst/>
              <a:cxnLst/>
              <a:rect l="l" t="t" r="r" b="b"/>
              <a:pathLst>
                <a:path w="1446529" h="246379">
                  <a:moveTo>
                    <a:pt x="0" y="61468"/>
                  </a:moveTo>
                  <a:lnTo>
                    <a:pt x="1323466" y="61468"/>
                  </a:lnTo>
                  <a:lnTo>
                    <a:pt x="1323466" y="0"/>
                  </a:lnTo>
                  <a:lnTo>
                    <a:pt x="1446402" y="122936"/>
                  </a:lnTo>
                  <a:lnTo>
                    <a:pt x="1323466" y="245872"/>
                  </a:lnTo>
                  <a:lnTo>
                    <a:pt x="1323466" y="184404"/>
                  </a:lnTo>
                  <a:lnTo>
                    <a:pt x="0" y="184404"/>
                  </a:lnTo>
                  <a:lnTo>
                    <a:pt x="0" y="6146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229055" y="4202683"/>
            <a:ext cx="16090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Income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Credit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History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spc="-10" dirty="0">
                <a:latin typeface="Calibri"/>
                <a:cs typeface="Calibri"/>
              </a:rPr>
              <a:t>Employment</a:t>
            </a:r>
            <a:endParaRPr sz="18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 MT"/>
              <a:buChar char="•"/>
              <a:tabLst>
                <a:tab pos="299085" algn="l"/>
              </a:tabLst>
            </a:pPr>
            <a:r>
              <a:rPr sz="1800" dirty="0">
                <a:latin typeface="Calibri"/>
                <a:cs typeface="Calibri"/>
              </a:rPr>
              <a:t>Marital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Status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2295525" y="16067"/>
            <a:ext cx="699058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2540" algn="ctr">
              <a:lnSpc>
                <a:spcPct val="100000"/>
              </a:lnSpc>
              <a:spcBef>
                <a:spcPts val="40"/>
              </a:spcBef>
            </a:pPr>
            <a:r>
              <a:rPr sz="2800" b="0" i="1" dirty="0">
                <a:solidFill>
                  <a:srgbClr val="006FC0"/>
                </a:solidFill>
                <a:latin typeface="Calibri"/>
                <a:cs typeface="Calibri"/>
              </a:rPr>
              <a:t>Example</a:t>
            </a:r>
            <a:r>
              <a:rPr sz="2800" b="0" i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spc="-10" dirty="0">
                <a:solidFill>
                  <a:srgbClr val="006FC0"/>
                </a:solidFill>
                <a:latin typeface="Calibri"/>
                <a:cs typeface="Calibri"/>
              </a:rPr>
              <a:t>Systems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89328" y="1760092"/>
            <a:ext cx="2374900" cy="1003300"/>
            <a:chOff x="1489328" y="1760092"/>
            <a:chExt cx="2374900" cy="1003300"/>
          </a:xfrm>
        </p:grpSpPr>
        <p:sp>
          <p:nvSpPr>
            <p:cNvPr id="3" name="object 3"/>
            <p:cNvSpPr/>
            <p:nvPr/>
          </p:nvSpPr>
          <p:spPr>
            <a:xfrm>
              <a:off x="1495678" y="1766442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600"/>
                  </a:lnTo>
                  <a:lnTo>
                    <a:pt x="2362200" y="990600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95678" y="1766442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600"/>
                  </a:lnTo>
                  <a:lnTo>
                    <a:pt x="0" y="990600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70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639951" y="1887982"/>
            <a:ext cx="20370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Problem</a:t>
            </a:r>
            <a:r>
              <a:rPr sz="2400" b="1" spc="-8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Nature Identification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277" y="3109570"/>
            <a:ext cx="527654" cy="51711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04107" y="3135309"/>
            <a:ext cx="602528" cy="54101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94355" y="3076892"/>
            <a:ext cx="601072" cy="63623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90764" y="3118662"/>
            <a:ext cx="580816" cy="468043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5313426" y="1760092"/>
            <a:ext cx="2374900" cy="1003300"/>
            <a:chOff x="5313426" y="1760092"/>
            <a:chExt cx="2374900" cy="1003300"/>
          </a:xfrm>
        </p:grpSpPr>
        <p:sp>
          <p:nvSpPr>
            <p:cNvPr id="11" name="object 11"/>
            <p:cNvSpPr/>
            <p:nvPr/>
          </p:nvSpPr>
          <p:spPr>
            <a:xfrm>
              <a:off x="5319776" y="1766442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600"/>
                  </a:lnTo>
                  <a:lnTo>
                    <a:pt x="2362200" y="990600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319776" y="1766442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600"/>
                  </a:lnTo>
                  <a:lnTo>
                    <a:pt x="0" y="990600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70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637021" y="1887982"/>
            <a:ext cx="169418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265" marR="5080" indent="-203200">
              <a:lnSpc>
                <a:spcPct val="100000"/>
              </a:lnSpc>
              <a:spcBef>
                <a:spcPts val="100"/>
              </a:spcBef>
            </a:pPr>
            <a:r>
              <a:rPr sz="2400" b="1" spc="-20" dirty="0">
                <a:solidFill>
                  <a:srgbClr val="00AFEF"/>
                </a:solidFill>
                <a:latin typeface="Calibri"/>
                <a:cs typeface="Calibri"/>
              </a:rPr>
              <a:t>Training</a:t>
            </a:r>
            <a:r>
              <a:rPr sz="2400" b="1" spc="-6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00AFEF"/>
                </a:solidFill>
                <a:latin typeface="Calibri"/>
                <a:cs typeface="Calibri"/>
              </a:rPr>
              <a:t>Data </a:t>
            </a: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Collection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09996" y="2895549"/>
            <a:ext cx="1486916" cy="112994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137650" y="1746250"/>
            <a:ext cx="2374900" cy="1003300"/>
            <a:chOff x="9137650" y="1746250"/>
            <a:chExt cx="2374900" cy="1003300"/>
          </a:xfrm>
        </p:grpSpPr>
        <p:sp>
          <p:nvSpPr>
            <p:cNvPr id="16" name="object 16"/>
            <p:cNvSpPr/>
            <p:nvPr/>
          </p:nvSpPr>
          <p:spPr>
            <a:xfrm>
              <a:off x="9144000" y="1752600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600"/>
                  </a:lnTo>
                  <a:lnTo>
                    <a:pt x="2362200" y="990600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144000" y="1752600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600"/>
                  </a:lnTo>
                  <a:lnTo>
                    <a:pt x="0" y="990600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70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347454" y="2057146"/>
            <a:ext cx="1924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EF"/>
                </a:solidFill>
                <a:latin typeface="Calibri"/>
                <a:cs typeface="Calibri"/>
              </a:rPr>
              <a:t>Model</a:t>
            </a:r>
            <a:r>
              <a:rPr sz="2400" b="1" spc="-5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Training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954768" y="2996158"/>
            <a:ext cx="1018540" cy="667385"/>
          </a:xfrm>
          <a:custGeom>
            <a:avLst/>
            <a:gdLst/>
            <a:ahLst/>
            <a:cxnLst/>
            <a:rect l="l" t="t" r="r" b="b"/>
            <a:pathLst>
              <a:path w="1018540" h="667385">
                <a:moveTo>
                  <a:pt x="1018031" y="0"/>
                </a:moveTo>
                <a:lnTo>
                  <a:pt x="0" y="0"/>
                </a:lnTo>
                <a:lnTo>
                  <a:pt x="0" y="666902"/>
                </a:lnTo>
                <a:lnTo>
                  <a:pt x="1018031" y="666902"/>
                </a:lnTo>
                <a:lnTo>
                  <a:pt x="1018031" y="0"/>
                </a:lnTo>
                <a:close/>
              </a:path>
            </a:pathLst>
          </a:custGeom>
          <a:solidFill>
            <a:srgbClr val="E1EF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063589" y="2808233"/>
            <a:ext cx="904240" cy="735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3700" i="1" spc="80" dirty="0">
                <a:solidFill>
                  <a:srgbClr val="FF0000"/>
                </a:solidFill>
                <a:latin typeface="Times New Roman"/>
                <a:cs typeface="Times New Roman"/>
              </a:rPr>
              <a:t>f</a:t>
            </a:r>
            <a:r>
              <a:rPr sz="3700" i="1" spc="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6975" spc="-232" baseline="-5376" dirty="0">
                <a:solidFill>
                  <a:srgbClr val="FF0000"/>
                </a:solidFill>
                <a:latin typeface="Symbol"/>
                <a:cs typeface="Symbol"/>
              </a:rPr>
              <a:t></a:t>
            </a:r>
            <a:r>
              <a:rPr sz="3700" b="1" spc="-155" dirty="0">
                <a:solidFill>
                  <a:srgbClr val="FF0000"/>
                </a:solidFill>
                <a:latin typeface="Times New Roman"/>
                <a:cs typeface="Times New Roman"/>
              </a:rPr>
              <a:t>x</a:t>
            </a:r>
            <a:r>
              <a:rPr sz="6975" spc="-232" baseline="-5376" dirty="0">
                <a:solidFill>
                  <a:srgbClr val="FF0000"/>
                </a:solidFill>
                <a:latin typeface="Symbol"/>
                <a:cs typeface="Symbol"/>
              </a:rPr>
              <a:t></a:t>
            </a:r>
            <a:endParaRPr sz="6975" baseline="-5376">
              <a:latin typeface="Symbol"/>
              <a:cs typeface="Symbo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135621" y="4609210"/>
            <a:ext cx="2374900" cy="1003300"/>
            <a:chOff x="7135621" y="4609210"/>
            <a:chExt cx="2374900" cy="1003300"/>
          </a:xfrm>
        </p:grpSpPr>
        <p:sp>
          <p:nvSpPr>
            <p:cNvPr id="22" name="object 22"/>
            <p:cNvSpPr/>
            <p:nvPr/>
          </p:nvSpPr>
          <p:spPr>
            <a:xfrm>
              <a:off x="7141971" y="4615560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561"/>
                  </a:lnTo>
                  <a:lnTo>
                    <a:pt x="2362200" y="990561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141971" y="4615560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561"/>
                  </a:lnTo>
                  <a:lnTo>
                    <a:pt x="0" y="990561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70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652766" y="4737303"/>
            <a:ext cx="13100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Validation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930515" y="5808624"/>
            <a:ext cx="908735" cy="896975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3311397" y="4598034"/>
            <a:ext cx="2374900" cy="1003300"/>
            <a:chOff x="3311397" y="4598034"/>
            <a:chExt cx="2374900" cy="1003300"/>
          </a:xfrm>
        </p:grpSpPr>
        <p:sp>
          <p:nvSpPr>
            <p:cNvPr id="27" name="object 27"/>
            <p:cNvSpPr/>
            <p:nvPr/>
          </p:nvSpPr>
          <p:spPr>
            <a:xfrm>
              <a:off x="3317747" y="4604384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1971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100"/>
                  </a:lnTo>
                  <a:lnTo>
                    <a:pt x="0" y="990561"/>
                  </a:lnTo>
                  <a:lnTo>
                    <a:pt x="2362200" y="990561"/>
                  </a:lnTo>
                  <a:lnTo>
                    <a:pt x="2362200" y="165100"/>
                  </a:lnTo>
                  <a:lnTo>
                    <a:pt x="2197100" y="0"/>
                  </a:lnTo>
                  <a:close/>
                </a:path>
              </a:pathLst>
            </a:custGeom>
            <a:solidFill>
              <a:srgbClr val="E1EF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317747" y="4604384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165100" y="0"/>
                  </a:moveTo>
                  <a:lnTo>
                    <a:pt x="2197100" y="0"/>
                  </a:lnTo>
                  <a:lnTo>
                    <a:pt x="2362200" y="165100"/>
                  </a:lnTo>
                  <a:lnTo>
                    <a:pt x="2362200" y="990561"/>
                  </a:lnTo>
                  <a:lnTo>
                    <a:pt x="0" y="990561"/>
                  </a:lnTo>
                  <a:lnTo>
                    <a:pt x="0" y="165100"/>
                  </a:ln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close/>
                </a:path>
              </a:pathLst>
            </a:custGeom>
            <a:ln w="12700">
              <a:solidFill>
                <a:srgbClr val="8FAA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89350" y="4726685"/>
            <a:ext cx="15855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83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EF"/>
                </a:solidFill>
                <a:latin typeface="Calibri"/>
                <a:cs typeface="Calibri"/>
              </a:rPr>
              <a:t>Model Deployment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807840" y="5783313"/>
            <a:ext cx="1255978" cy="730639"/>
          </a:xfrm>
          <a:prstGeom prst="rect">
            <a:avLst/>
          </a:prstGeom>
        </p:spPr>
      </p:pic>
      <p:sp>
        <p:nvSpPr>
          <p:cNvPr id="31" name="object 31"/>
          <p:cNvSpPr/>
          <p:nvPr/>
        </p:nvSpPr>
        <p:spPr>
          <a:xfrm>
            <a:off x="3857879" y="2210561"/>
            <a:ext cx="7880350" cy="2938780"/>
          </a:xfrm>
          <a:custGeom>
            <a:avLst/>
            <a:gdLst/>
            <a:ahLst/>
            <a:cxnLst/>
            <a:rect l="l" t="t" r="r" b="b"/>
            <a:pathLst>
              <a:path w="7880350" h="2938779">
                <a:moveTo>
                  <a:pt x="1461897" y="51181"/>
                </a:moveTo>
                <a:lnTo>
                  <a:pt x="1455547" y="48006"/>
                </a:lnTo>
                <a:lnTo>
                  <a:pt x="1385697" y="13081"/>
                </a:lnTo>
                <a:lnTo>
                  <a:pt x="1385697" y="48006"/>
                </a:lnTo>
                <a:lnTo>
                  <a:pt x="0" y="48006"/>
                </a:lnTo>
                <a:lnTo>
                  <a:pt x="0" y="54356"/>
                </a:lnTo>
                <a:lnTo>
                  <a:pt x="1385697" y="54356"/>
                </a:lnTo>
                <a:lnTo>
                  <a:pt x="1385697" y="89281"/>
                </a:lnTo>
                <a:lnTo>
                  <a:pt x="1455547" y="54356"/>
                </a:lnTo>
                <a:lnTo>
                  <a:pt x="1461897" y="51181"/>
                </a:lnTo>
                <a:close/>
              </a:path>
              <a:path w="7880350" h="2938779">
                <a:moveTo>
                  <a:pt x="3284093" y="2897124"/>
                </a:moveTo>
                <a:lnTo>
                  <a:pt x="1898281" y="2886557"/>
                </a:lnTo>
                <a:lnTo>
                  <a:pt x="1898523" y="2851531"/>
                </a:lnTo>
                <a:lnTo>
                  <a:pt x="1822069" y="2889123"/>
                </a:lnTo>
                <a:lnTo>
                  <a:pt x="1898015" y="2927731"/>
                </a:lnTo>
                <a:lnTo>
                  <a:pt x="1898167" y="2903474"/>
                </a:lnTo>
                <a:lnTo>
                  <a:pt x="1898243" y="2892907"/>
                </a:lnTo>
                <a:lnTo>
                  <a:pt x="3284093" y="2903474"/>
                </a:lnTo>
                <a:lnTo>
                  <a:pt x="3284093" y="2897124"/>
                </a:lnTo>
                <a:close/>
              </a:path>
              <a:path w="7880350" h="2938779">
                <a:moveTo>
                  <a:pt x="5286121" y="37338"/>
                </a:moveTo>
                <a:lnTo>
                  <a:pt x="5281155" y="34925"/>
                </a:lnTo>
                <a:lnTo>
                  <a:pt x="5209540" y="0"/>
                </a:lnTo>
                <a:lnTo>
                  <a:pt x="5209883" y="34925"/>
                </a:lnTo>
                <a:lnTo>
                  <a:pt x="3824097" y="48006"/>
                </a:lnTo>
                <a:lnTo>
                  <a:pt x="3824224" y="54356"/>
                </a:lnTo>
                <a:lnTo>
                  <a:pt x="5209946" y="41275"/>
                </a:lnTo>
                <a:lnTo>
                  <a:pt x="5210302" y="76200"/>
                </a:lnTo>
                <a:lnTo>
                  <a:pt x="5278450" y="41275"/>
                </a:lnTo>
                <a:lnTo>
                  <a:pt x="5286121" y="37338"/>
                </a:lnTo>
                <a:close/>
              </a:path>
              <a:path w="7880350" h="2938779">
                <a:moveTo>
                  <a:pt x="7880096" y="34163"/>
                </a:moveTo>
                <a:lnTo>
                  <a:pt x="7648321" y="34163"/>
                </a:lnTo>
                <a:lnTo>
                  <a:pt x="7648321" y="40513"/>
                </a:lnTo>
                <a:lnTo>
                  <a:pt x="7873746" y="40513"/>
                </a:lnTo>
                <a:lnTo>
                  <a:pt x="7873746" y="2897124"/>
                </a:lnTo>
                <a:lnTo>
                  <a:pt x="5722493" y="2897124"/>
                </a:lnTo>
                <a:lnTo>
                  <a:pt x="5722493" y="2862199"/>
                </a:lnTo>
                <a:lnTo>
                  <a:pt x="5646293" y="2900299"/>
                </a:lnTo>
                <a:lnTo>
                  <a:pt x="5722493" y="2938399"/>
                </a:lnTo>
                <a:lnTo>
                  <a:pt x="5722493" y="2903474"/>
                </a:lnTo>
                <a:lnTo>
                  <a:pt x="7880096" y="2903474"/>
                </a:lnTo>
                <a:lnTo>
                  <a:pt x="7880096" y="2900299"/>
                </a:lnTo>
                <a:lnTo>
                  <a:pt x="7880096" y="2897124"/>
                </a:lnTo>
                <a:lnTo>
                  <a:pt x="7880096" y="40513"/>
                </a:lnTo>
                <a:lnTo>
                  <a:pt x="7880096" y="37338"/>
                </a:lnTo>
                <a:lnTo>
                  <a:pt x="7880096" y="341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2143125" y="16067"/>
            <a:ext cx="736104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Learning:</a:t>
            </a:r>
            <a:r>
              <a:rPr sz="3600" b="1" spc="-14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  <a:p>
            <a:pPr marL="635" algn="ctr">
              <a:lnSpc>
                <a:spcPct val="100000"/>
              </a:lnSpc>
              <a:spcBef>
                <a:spcPts val="40"/>
              </a:spcBef>
            </a:pPr>
            <a:r>
              <a:rPr sz="2800" b="0" i="1" spc="-10" dirty="0">
                <a:solidFill>
                  <a:srgbClr val="006FC0"/>
                </a:solidFill>
                <a:latin typeface="Calibri"/>
                <a:cs typeface="Calibri"/>
              </a:rPr>
              <a:t>Typical</a:t>
            </a:r>
            <a:r>
              <a:rPr sz="2800" b="0" i="1" spc="-9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800" b="0" i="1" spc="-20" dirty="0">
                <a:solidFill>
                  <a:srgbClr val="006FC0"/>
                </a:solidFill>
                <a:latin typeface="Calibri"/>
                <a:cs typeface="Calibri"/>
              </a:rPr>
              <a:t>Flow</a:t>
            </a:r>
            <a:endParaRPr sz="2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787" y="795909"/>
            <a:ext cx="11483340" cy="5423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Nomenclature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175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problems,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Char char="-"/>
              <a:tabLst>
                <a:tab pos="355600" algn="l"/>
              </a:tabLst>
            </a:pP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sz="2400" spc="-5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referred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Char char="-"/>
              <a:tabLst>
                <a:tab pos="355600" algn="l"/>
              </a:tabLst>
            </a:pP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sz="2400" spc="-5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referred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328295" indent="-343535">
              <a:lnSpc>
                <a:spcPct val="150000"/>
              </a:lnSpc>
              <a:buChar char="-"/>
              <a:tabLst>
                <a:tab pos="355600" algn="l"/>
              </a:tabLst>
            </a:pP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sz="2400" spc="-5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sz="2400" spc="-3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(input,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output)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3535">
              <a:lnSpc>
                <a:spcPct val="150000"/>
              </a:lnSpc>
              <a:spcBef>
                <a:spcPts val="5"/>
              </a:spcBef>
              <a:buChar char="-"/>
              <a:tabLst>
                <a:tab pos="355600" algn="l"/>
              </a:tabLst>
            </a:pP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5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Loss,</a:t>
            </a:r>
            <a:r>
              <a:rPr sz="2400" spc="-4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sz="2400" spc="-4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sz="2400"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2400" spc="-3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4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r>
              <a:rPr sz="2400" spc="-6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sz="2400" spc="-3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determines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approximates</a:t>
            </a: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sz="24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440"/>
              </a:spcBef>
              <a:buChar char="-"/>
              <a:tabLst>
                <a:tab pos="355600" algn="l"/>
              </a:tabLst>
            </a:pP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sz="2400"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(input,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output)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which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is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>
              <a:lnSpc>
                <a:spcPct val="100000"/>
              </a:lnSpc>
              <a:spcBef>
                <a:spcPts val="1445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sz="24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55144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sz="3600" b="1" spc="-9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0214" y="1493354"/>
            <a:ext cx="3287395" cy="2317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Nomenclature</a:t>
            </a:r>
            <a:r>
              <a:rPr sz="2400" b="1" u="sng" spc="-4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-</a:t>
            </a:r>
            <a:r>
              <a:rPr sz="2400" b="1" u="sng" spc="5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  <a:p>
            <a:pPr marL="161290">
              <a:lnSpc>
                <a:spcPct val="100000"/>
              </a:lnSpc>
              <a:spcBef>
                <a:spcPts val="1865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sz="18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sz="18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Price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buChar char="-"/>
              <a:tabLst>
                <a:tab pos="354965" algn="l"/>
              </a:tabLst>
            </a:pPr>
            <a:r>
              <a:rPr sz="180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r>
              <a:rPr sz="1800" spc="-6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(Input)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solidFill>
                  <a:srgbClr val="BE9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sz="1800" spc="-50" dirty="0">
                <a:solidFill>
                  <a:srgbClr val="BE9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solidFill>
                  <a:srgbClr val="BE9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(Output)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4965" indent="-342265">
              <a:lnSpc>
                <a:spcPct val="100000"/>
              </a:lnSpc>
              <a:spcBef>
                <a:spcPts val="1080"/>
              </a:spcBef>
              <a:buChar char="-"/>
              <a:tabLst>
                <a:tab pos="354965" algn="l"/>
              </a:tabLst>
            </a:pPr>
            <a:r>
              <a:rPr sz="18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sz="1800" spc="-6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4474" y="271472"/>
            <a:ext cx="983932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sz="3600" b="1" spc="-9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98422" y="1493354"/>
            <a:ext cx="4643502" cy="5260340"/>
            <a:chOff x="5757798" y="646302"/>
            <a:chExt cx="5072380" cy="60547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57798" y="646302"/>
              <a:ext cx="5071999" cy="60543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44126" y="5957887"/>
              <a:ext cx="528955" cy="186055"/>
            </a:xfrm>
            <a:custGeom>
              <a:avLst/>
              <a:gdLst/>
              <a:ahLst/>
              <a:cxnLst/>
              <a:rect l="l" t="t" r="r" b="b"/>
              <a:pathLst>
                <a:path w="528954" h="186054">
                  <a:moveTo>
                    <a:pt x="528637" y="0"/>
                  </a:moveTo>
                  <a:lnTo>
                    <a:pt x="0" y="0"/>
                  </a:lnTo>
                  <a:lnTo>
                    <a:pt x="0" y="185737"/>
                  </a:lnTo>
                  <a:lnTo>
                    <a:pt x="528637" y="185737"/>
                  </a:lnTo>
                  <a:lnTo>
                    <a:pt x="52863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44126" y="5957887"/>
              <a:ext cx="528955" cy="186055"/>
            </a:xfrm>
            <a:custGeom>
              <a:avLst/>
              <a:gdLst/>
              <a:ahLst/>
              <a:cxnLst/>
              <a:rect l="l" t="t" r="r" b="b"/>
              <a:pathLst>
                <a:path w="528954" h="186054">
                  <a:moveTo>
                    <a:pt x="0" y="185737"/>
                  </a:moveTo>
                  <a:lnTo>
                    <a:pt x="528637" y="185737"/>
                  </a:lnTo>
                  <a:lnTo>
                    <a:pt x="528637" y="0"/>
                  </a:lnTo>
                  <a:lnTo>
                    <a:pt x="0" y="0"/>
                  </a:lnTo>
                  <a:lnTo>
                    <a:pt x="0" y="18573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644126" y="6202971"/>
              <a:ext cx="528955" cy="186055"/>
            </a:xfrm>
            <a:custGeom>
              <a:avLst/>
              <a:gdLst/>
              <a:ahLst/>
              <a:cxnLst/>
              <a:rect l="l" t="t" r="r" b="b"/>
              <a:pathLst>
                <a:path w="528954" h="186054">
                  <a:moveTo>
                    <a:pt x="528637" y="0"/>
                  </a:moveTo>
                  <a:lnTo>
                    <a:pt x="0" y="0"/>
                  </a:lnTo>
                  <a:lnTo>
                    <a:pt x="0" y="185737"/>
                  </a:lnTo>
                  <a:lnTo>
                    <a:pt x="528637" y="185737"/>
                  </a:lnTo>
                  <a:lnTo>
                    <a:pt x="52863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644126" y="6202971"/>
              <a:ext cx="528955" cy="186055"/>
            </a:xfrm>
            <a:custGeom>
              <a:avLst/>
              <a:gdLst/>
              <a:ahLst/>
              <a:cxnLst/>
              <a:rect l="l" t="t" r="r" b="b"/>
              <a:pathLst>
                <a:path w="528954" h="186054">
                  <a:moveTo>
                    <a:pt x="0" y="185737"/>
                  </a:moveTo>
                  <a:lnTo>
                    <a:pt x="528637" y="185737"/>
                  </a:lnTo>
                  <a:lnTo>
                    <a:pt x="528637" y="0"/>
                  </a:lnTo>
                  <a:lnTo>
                    <a:pt x="0" y="0"/>
                  </a:lnTo>
                  <a:lnTo>
                    <a:pt x="0" y="18573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644126" y="6448043"/>
              <a:ext cx="528955" cy="186055"/>
            </a:xfrm>
            <a:custGeom>
              <a:avLst/>
              <a:gdLst/>
              <a:ahLst/>
              <a:cxnLst/>
              <a:rect l="l" t="t" r="r" b="b"/>
              <a:pathLst>
                <a:path w="528954" h="186054">
                  <a:moveTo>
                    <a:pt x="528637" y="0"/>
                  </a:moveTo>
                  <a:lnTo>
                    <a:pt x="0" y="0"/>
                  </a:lnTo>
                  <a:lnTo>
                    <a:pt x="0" y="185737"/>
                  </a:lnTo>
                  <a:lnTo>
                    <a:pt x="528637" y="185737"/>
                  </a:lnTo>
                  <a:lnTo>
                    <a:pt x="528637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44126" y="6448043"/>
              <a:ext cx="528955" cy="186055"/>
            </a:xfrm>
            <a:custGeom>
              <a:avLst/>
              <a:gdLst/>
              <a:ahLst/>
              <a:cxnLst/>
              <a:rect l="l" t="t" r="r" b="b"/>
              <a:pathLst>
                <a:path w="528954" h="186054">
                  <a:moveTo>
                    <a:pt x="0" y="185737"/>
                  </a:moveTo>
                  <a:lnTo>
                    <a:pt x="528637" y="185737"/>
                  </a:lnTo>
                  <a:lnTo>
                    <a:pt x="528637" y="0"/>
                  </a:lnTo>
                  <a:lnTo>
                    <a:pt x="0" y="0"/>
                  </a:lnTo>
                  <a:lnTo>
                    <a:pt x="0" y="185737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843643" y="5887008"/>
            <a:ext cx="131445" cy="789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45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1930"/>
              </a:lnSpc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045"/>
              </a:lnSpc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45883" y="1353648"/>
            <a:ext cx="5148580" cy="5344160"/>
            <a:chOff x="5819775" y="600748"/>
            <a:chExt cx="5148580" cy="5344160"/>
          </a:xfrm>
        </p:grpSpPr>
        <p:sp>
          <p:nvSpPr>
            <p:cNvPr id="14" name="object 14"/>
            <p:cNvSpPr/>
            <p:nvPr/>
          </p:nvSpPr>
          <p:spPr>
            <a:xfrm>
              <a:off x="5857875" y="638848"/>
              <a:ext cx="5072380" cy="5259705"/>
            </a:xfrm>
            <a:custGeom>
              <a:avLst/>
              <a:gdLst/>
              <a:ahLst/>
              <a:cxnLst/>
              <a:rect l="l" t="t" r="r" b="b"/>
              <a:pathLst>
                <a:path w="5072380" h="5259705">
                  <a:moveTo>
                    <a:pt x="0" y="5259705"/>
                  </a:moveTo>
                  <a:lnTo>
                    <a:pt x="5071999" y="5259705"/>
                  </a:lnTo>
                  <a:lnTo>
                    <a:pt x="5071999" y="0"/>
                  </a:lnTo>
                  <a:lnTo>
                    <a:pt x="0" y="0"/>
                  </a:lnTo>
                  <a:lnTo>
                    <a:pt x="0" y="5259705"/>
                  </a:lnTo>
                  <a:close/>
                </a:path>
              </a:pathLst>
            </a:custGeom>
            <a:ln w="76200">
              <a:solidFill>
                <a:srgbClr val="00AF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6000" y="653846"/>
              <a:ext cx="2733675" cy="5260340"/>
            </a:xfrm>
            <a:custGeom>
              <a:avLst/>
              <a:gdLst/>
              <a:ahLst/>
              <a:cxnLst/>
              <a:rect l="l" t="t" r="r" b="b"/>
              <a:pathLst>
                <a:path w="2733675" h="5260340">
                  <a:moveTo>
                    <a:pt x="0" y="5260086"/>
                  </a:moveTo>
                  <a:lnTo>
                    <a:pt x="2733675" y="5260086"/>
                  </a:lnTo>
                  <a:lnTo>
                    <a:pt x="2733675" y="0"/>
                  </a:lnTo>
                  <a:lnTo>
                    <a:pt x="0" y="0"/>
                  </a:lnTo>
                  <a:lnTo>
                    <a:pt x="0" y="5260086"/>
                  </a:lnTo>
                  <a:close/>
                </a:path>
              </a:pathLst>
            </a:custGeom>
            <a:ln w="57150">
              <a:solidFill>
                <a:srgbClr val="64A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13951" y="646277"/>
              <a:ext cx="1816100" cy="5260340"/>
            </a:xfrm>
            <a:custGeom>
              <a:avLst/>
              <a:gdLst/>
              <a:ahLst/>
              <a:cxnLst/>
              <a:rect l="l" t="t" r="r" b="b"/>
              <a:pathLst>
                <a:path w="1816100" h="5260340">
                  <a:moveTo>
                    <a:pt x="0" y="5259959"/>
                  </a:moveTo>
                  <a:lnTo>
                    <a:pt x="1815973" y="5259959"/>
                  </a:lnTo>
                  <a:lnTo>
                    <a:pt x="1815973" y="0"/>
                  </a:lnTo>
                  <a:lnTo>
                    <a:pt x="0" y="0"/>
                  </a:lnTo>
                  <a:lnTo>
                    <a:pt x="0" y="5259959"/>
                  </a:lnTo>
                  <a:close/>
                </a:path>
              </a:pathLst>
            </a:custGeom>
            <a:ln w="76200">
              <a:solidFill>
                <a:srgbClr val="CCA73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475" y="509286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844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</a:t>
            </a:r>
            <a:r>
              <a:rPr sz="3600" b="1" spc="-9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3600" b="1" spc="-8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0805" y="1428517"/>
            <a:ext cx="1101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spc="-10" dirty="0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Calibri"/>
                <a:cs typeface="Calibri"/>
              </a:rPr>
              <a:t>Example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805" y="1989356"/>
            <a:ext cx="3341857" cy="2740205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99890" y="2709798"/>
            <a:ext cx="933450" cy="242570"/>
            <a:chOff x="4199890" y="2709798"/>
            <a:chExt cx="933450" cy="242570"/>
          </a:xfrm>
        </p:grpSpPr>
        <p:sp>
          <p:nvSpPr>
            <p:cNvPr id="6" name="object 6"/>
            <p:cNvSpPr/>
            <p:nvPr/>
          </p:nvSpPr>
          <p:spPr>
            <a:xfrm>
              <a:off x="4209415" y="2719323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802639" y="0"/>
                  </a:moveTo>
                  <a:lnTo>
                    <a:pt x="802639" y="55879"/>
                  </a:lnTo>
                  <a:lnTo>
                    <a:pt x="0" y="55879"/>
                  </a:lnTo>
                  <a:lnTo>
                    <a:pt x="0" y="167639"/>
                  </a:lnTo>
                  <a:lnTo>
                    <a:pt x="802639" y="167639"/>
                  </a:lnTo>
                  <a:lnTo>
                    <a:pt x="802639" y="223392"/>
                  </a:lnTo>
                  <a:lnTo>
                    <a:pt x="914400" y="111760"/>
                  </a:lnTo>
                  <a:lnTo>
                    <a:pt x="80263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09415" y="2719323"/>
              <a:ext cx="914400" cy="223520"/>
            </a:xfrm>
            <a:custGeom>
              <a:avLst/>
              <a:gdLst/>
              <a:ahLst/>
              <a:cxnLst/>
              <a:rect l="l" t="t" r="r" b="b"/>
              <a:pathLst>
                <a:path w="914400" h="223519">
                  <a:moveTo>
                    <a:pt x="0" y="55879"/>
                  </a:moveTo>
                  <a:lnTo>
                    <a:pt x="802639" y="55879"/>
                  </a:lnTo>
                  <a:lnTo>
                    <a:pt x="802639" y="0"/>
                  </a:lnTo>
                  <a:lnTo>
                    <a:pt x="914400" y="111760"/>
                  </a:lnTo>
                  <a:lnTo>
                    <a:pt x="802639" y="223392"/>
                  </a:lnTo>
                  <a:lnTo>
                    <a:pt x="802639" y="167639"/>
                  </a:lnTo>
                  <a:lnTo>
                    <a:pt x="0" y="167639"/>
                  </a:lnTo>
                  <a:lnTo>
                    <a:pt x="0" y="5587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2415" y="2491104"/>
            <a:ext cx="1981200" cy="67995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874765" y="2666491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Model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(h)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33841" y="2664714"/>
            <a:ext cx="970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Prediction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86015" y="2719197"/>
            <a:ext cx="914400" cy="223520"/>
          </a:xfrm>
          <a:custGeom>
            <a:avLst/>
            <a:gdLst/>
            <a:ahLst/>
            <a:cxnLst/>
            <a:rect l="l" t="t" r="r" b="b"/>
            <a:pathLst>
              <a:path w="914400" h="223519">
                <a:moveTo>
                  <a:pt x="802639" y="0"/>
                </a:moveTo>
                <a:lnTo>
                  <a:pt x="802639" y="55879"/>
                </a:lnTo>
                <a:lnTo>
                  <a:pt x="0" y="55879"/>
                </a:lnTo>
                <a:lnTo>
                  <a:pt x="0" y="167639"/>
                </a:lnTo>
                <a:lnTo>
                  <a:pt x="802639" y="167639"/>
                </a:lnTo>
                <a:lnTo>
                  <a:pt x="802639" y="223519"/>
                </a:lnTo>
                <a:lnTo>
                  <a:pt x="914400" y="111760"/>
                </a:lnTo>
                <a:lnTo>
                  <a:pt x="802639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66845" y="5098271"/>
            <a:ext cx="413067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MNIST</a:t>
            </a:r>
            <a:r>
              <a:rPr sz="2400" b="1" u="sng" spc="-4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Data:</a:t>
            </a:r>
            <a:endParaRPr sz="2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Each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sample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28x28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pixel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</a:t>
            </a:r>
            <a:endParaRPr sz="2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60,000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training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Char char="-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10,000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testing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data</a:t>
            </a:r>
            <a:endParaRPr sz="2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46841"/>
            <a:ext cx="12192000" cy="31925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D8CA-C6B1-7FE1-EB02-D2D39EB9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Math-810 MMAI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5B1B-3425-F7D4-46FC-91568A97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MY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a fun, but challenging course</a:t>
            </a: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•</a:t>
            </a:r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Learn about MM Artificial Intelligence</a:t>
            </a: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you for the topics courses</a:t>
            </a:r>
          </a:p>
          <a:p>
            <a:r>
              <a:rPr lang="en-MY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 coverage of topics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current events class</a:t>
            </a:r>
            <a:endParaRPr lang="en-M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LMS</a:t>
            </a:r>
          </a:p>
          <a:p>
            <a:pPr lvl="1"/>
            <a:r>
              <a:rPr lang="en-MY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Enrolment Code:</a:t>
            </a:r>
            <a:r>
              <a:rPr lang="en-MY" dirty="0">
                <a:solidFill>
                  <a:srgbClr val="0070C0"/>
                </a:solidFill>
                <a:latin typeface="Poppins" panose="00000500000000000000" pitchFamily="2" charset="0"/>
              </a:rPr>
              <a:t> </a:t>
            </a:r>
            <a:r>
              <a:rPr lang="en-MY" dirty="0">
                <a:solidFill>
                  <a:schemeClr val="accent1"/>
                </a:solidFill>
              </a:rPr>
              <a:t>548207169</a:t>
            </a:r>
            <a:endParaRPr lang="en-MY" dirty="0">
              <a:solidFill>
                <a:schemeClr val="accent1"/>
              </a:solidFill>
              <a:latin typeface="Poppins" panose="00000500000000000000" pitchFamily="2" charset="0"/>
            </a:endParaRPr>
          </a:p>
          <a:p>
            <a:pPr lvl="1"/>
            <a:r>
              <a:rPr lang="en-MY" dirty="0">
                <a:solidFill>
                  <a:srgbClr val="0070C0"/>
                </a:solidFill>
                <a:latin typeface="Poppins" panose="00000500000000000000" pitchFamily="2" charset="0"/>
              </a:rPr>
              <a:t>Email: </a:t>
            </a:r>
            <a:r>
              <a:rPr lang="en-MY" dirty="0">
                <a:solidFill>
                  <a:srgbClr val="0070C0"/>
                </a:solidFill>
                <a:latin typeface="Poppins" panose="00000500000000000000" pitchFamily="2" charset="0"/>
                <a:hlinkClick r:id="rId2"/>
              </a:rPr>
              <a:t>soyiba.jawed@ceme.nust.edu.pk</a:t>
            </a:r>
            <a:endParaRPr lang="en-MY" dirty="0">
              <a:solidFill>
                <a:srgbClr val="0070C0"/>
              </a:solidFill>
              <a:latin typeface="Poppins" panose="00000500000000000000" pitchFamily="2" charset="0"/>
            </a:endParaRPr>
          </a:p>
          <a:p>
            <a:pPr marL="457200" lvl="1" indent="0">
              <a:buNone/>
            </a:pPr>
            <a:endParaRPr lang="en-MY" dirty="0">
              <a:solidFill>
                <a:srgbClr val="0070C0"/>
              </a:solidFill>
              <a:latin typeface="Poppins" panose="00000500000000000000" pitchFamily="2" charset="0"/>
            </a:endParaRPr>
          </a:p>
          <a:p>
            <a:pPr lvl="1"/>
            <a:endParaRPr lang="en-MY" b="0" i="0" dirty="0">
              <a:solidFill>
                <a:srgbClr val="0070C0"/>
              </a:solidFill>
              <a:effectLst/>
              <a:latin typeface="Poppins" panose="00000500000000000000" pitchFamily="2" charset="0"/>
            </a:endParaRPr>
          </a:p>
          <a:p>
            <a:pPr lvl="1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6408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9318"/>
            <a:ext cx="12191504" cy="7494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83365"/>
            <a:ext cx="12191504" cy="53608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3560"/>
            <a:ext cx="12167907" cy="459522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4957"/>
            <a:ext cx="12191656" cy="620607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2762"/>
            <a:ext cx="12191504" cy="596909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1418"/>
            <a:ext cx="12167907" cy="580528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8723"/>
            <a:ext cx="12191504" cy="584391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505"/>
            <a:ext cx="12191456" cy="604861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505"/>
            <a:ext cx="12191456" cy="655135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505"/>
            <a:ext cx="12191456" cy="604861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4203"/>
            <a:ext cx="12191456" cy="62292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885" y="1811444"/>
            <a:ext cx="4950840" cy="429331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265545" y="2670683"/>
            <a:ext cx="5595570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3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3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sz="3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3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 </a:t>
            </a:r>
            <a:r>
              <a:rPr sz="36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</a:t>
            </a:r>
            <a:r>
              <a:rPr sz="3600" spc="-4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 </a:t>
            </a:r>
            <a:r>
              <a:rPr sz="3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sz="3600" spc="-2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knowledge</a:t>
            </a:r>
            <a:r>
              <a:rPr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2475" y="37937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21180" algn="ctr">
              <a:lnSpc>
                <a:spcPct val="100000"/>
              </a:lnSpc>
              <a:spcBef>
                <a:spcPts val="100"/>
              </a:spcBef>
            </a:pPr>
            <a:r>
              <a:rPr sz="3600" b="1" spc="-10" dirty="0">
                <a:solidFill>
                  <a:schemeClr val="accent1"/>
                </a:solidFill>
                <a:latin typeface="+mn-lt"/>
              </a:rPr>
              <a:t>Overview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9190"/>
            <a:ext cx="12191456" cy="648851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53480"/>
            <a:ext cx="12192000" cy="6214110"/>
            <a:chOff x="0" y="353480"/>
            <a:chExt cx="12192000" cy="62141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3480"/>
              <a:ext cx="12191456" cy="621357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92480" y="1645919"/>
              <a:ext cx="9154160" cy="2905760"/>
            </a:xfrm>
            <a:custGeom>
              <a:avLst/>
              <a:gdLst/>
              <a:ahLst/>
              <a:cxnLst/>
              <a:rect l="l" t="t" r="r" b="b"/>
              <a:pathLst>
                <a:path w="9154160" h="2905760">
                  <a:moveTo>
                    <a:pt x="0" y="568960"/>
                  </a:moveTo>
                  <a:lnTo>
                    <a:pt x="7782559" y="568960"/>
                  </a:lnTo>
                  <a:lnTo>
                    <a:pt x="7782559" y="0"/>
                  </a:lnTo>
                  <a:lnTo>
                    <a:pt x="0" y="0"/>
                  </a:lnTo>
                  <a:lnTo>
                    <a:pt x="0" y="568960"/>
                  </a:lnTo>
                  <a:close/>
                </a:path>
                <a:path w="9154160" h="2905760">
                  <a:moveTo>
                    <a:pt x="0" y="1026160"/>
                  </a:moveTo>
                  <a:lnTo>
                    <a:pt x="9001760" y="1026160"/>
                  </a:lnTo>
                  <a:lnTo>
                    <a:pt x="9001760" y="568960"/>
                  </a:lnTo>
                  <a:lnTo>
                    <a:pt x="0" y="568960"/>
                  </a:lnTo>
                  <a:lnTo>
                    <a:pt x="0" y="1026160"/>
                  </a:lnTo>
                  <a:close/>
                </a:path>
                <a:path w="9154160" h="2905760">
                  <a:moveTo>
                    <a:pt x="0" y="1483360"/>
                  </a:moveTo>
                  <a:lnTo>
                    <a:pt x="9154160" y="1483360"/>
                  </a:lnTo>
                  <a:lnTo>
                    <a:pt x="9154160" y="1026160"/>
                  </a:lnTo>
                  <a:lnTo>
                    <a:pt x="0" y="1026160"/>
                  </a:lnTo>
                  <a:lnTo>
                    <a:pt x="0" y="1483360"/>
                  </a:lnTo>
                  <a:close/>
                </a:path>
                <a:path w="9154160" h="2905760">
                  <a:moveTo>
                    <a:pt x="0" y="1940560"/>
                  </a:moveTo>
                  <a:lnTo>
                    <a:pt x="2885439" y="1940560"/>
                  </a:lnTo>
                  <a:lnTo>
                    <a:pt x="2885439" y="1483360"/>
                  </a:lnTo>
                  <a:lnTo>
                    <a:pt x="0" y="1483360"/>
                  </a:lnTo>
                  <a:lnTo>
                    <a:pt x="0" y="1940560"/>
                  </a:lnTo>
                  <a:close/>
                </a:path>
                <a:path w="9154160" h="2905760">
                  <a:moveTo>
                    <a:pt x="0" y="2448560"/>
                  </a:moveTo>
                  <a:lnTo>
                    <a:pt x="6563359" y="2448560"/>
                  </a:lnTo>
                  <a:lnTo>
                    <a:pt x="6563359" y="1991360"/>
                  </a:lnTo>
                  <a:lnTo>
                    <a:pt x="0" y="1991360"/>
                  </a:lnTo>
                  <a:lnTo>
                    <a:pt x="0" y="2448560"/>
                  </a:lnTo>
                  <a:close/>
                </a:path>
                <a:path w="9154160" h="2905760">
                  <a:moveTo>
                    <a:pt x="0" y="2905760"/>
                  </a:moveTo>
                  <a:lnTo>
                    <a:pt x="3911600" y="2905760"/>
                  </a:lnTo>
                  <a:lnTo>
                    <a:pt x="3911600" y="2448560"/>
                  </a:lnTo>
                  <a:lnTo>
                    <a:pt x="0" y="2448560"/>
                  </a:lnTo>
                  <a:lnTo>
                    <a:pt x="0" y="2905760"/>
                  </a:lnTo>
                  <a:close/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1335"/>
            <a:ext cx="12191456" cy="368415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9190"/>
            <a:ext cx="12191456" cy="629998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1360"/>
            <a:ext cx="12191456" cy="647280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43505"/>
            <a:ext cx="12192000" cy="5404485"/>
            <a:chOff x="0" y="243505"/>
            <a:chExt cx="12192000" cy="54044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3505"/>
              <a:ext cx="12191456" cy="540447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95" y="1931034"/>
              <a:ext cx="6284214" cy="35062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7570" y="3067634"/>
            <a:ext cx="5358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000000"/>
                </a:solidFill>
              </a:rPr>
              <a:t>AI:</a:t>
            </a:r>
            <a:r>
              <a:rPr sz="4000" spc="-3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Ethics</a:t>
            </a:r>
            <a:r>
              <a:rPr sz="4000" spc="-3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and</a:t>
            </a:r>
            <a:r>
              <a:rPr sz="4000" spc="-25" dirty="0">
                <a:solidFill>
                  <a:srgbClr val="000000"/>
                </a:solidFill>
              </a:rPr>
              <a:t> </a:t>
            </a:r>
            <a:r>
              <a:rPr sz="4000" spc="-10" dirty="0">
                <a:solidFill>
                  <a:srgbClr val="000000"/>
                </a:solidFill>
              </a:rPr>
              <a:t>Society</a:t>
            </a:r>
            <a:endParaRPr sz="4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199" y="243506"/>
            <a:ext cx="11382358" cy="617430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29998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570" y="243505"/>
            <a:ext cx="10950315" cy="55458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1566890"/>
            <a:ext cx="5881370" cy="3898502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59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30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visualizations,</a:t>
            </a: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operations,</a:t>
            </a:r>
            <a:r>
              <a:rPr sz="24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manipulations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92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insights,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statistics,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914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process,</a:t>
            </a:r>
            <a:r>
              <a:rPr sz="24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0665" indent="-227965">
              <a:lnSpc>
                <a:spcPct val="100000"/>
              </a:lnSpc>
              <a:spcBef>
                <a:spcPts val="1930"/>
              </a:spcBef>
              <a:buFont typeface="Arial MT"/>
              <a:buChar char="•"/>
              <a:tabLst>
                <a:tab pos="240665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228600">
              <a:lnSpc>
                <a:spcPct val="100000"/>
              </a:lnSpc>
              <a:spcBef>
                <a:spcPts val="30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sz="24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59802" y="1764919"/>
            <a:ext cx="2270125" cy="1325880"/>
          </a:xfrm>
          <a:custGeom>
            <a:avLst/>
            <a:gdLst/>
            <a:ahLst/>
            <a:cxnLst/>
            <a:rect l="l" t="t" r="r" b="b"/>
            <a:pathLst>
              <a:path w="2270125" h="1325880">
                <a:moveTo>
                  <a:pt x="2049018" y="0"/>
                </a:moveTo>
                <a:lnTo>
                  <a:pt x="220852" y="0"/>
                </a:lnTo>
                <a:lnTo>
                  <a:pt x="176322" y="4489"/>
                </a:lnTo>
                <a:lnTo>
                  <a:pt x="134856" y="17365"/>
                </a:lnTo>
                <a:lnTo>
                  <a:pt x="97339" y="37739"/>
                </a:lnTo>
                <a:lnTo>
                  <a:pt x="64658" y="64722"/>
                </a:lnTo>
                <a:lnTo>
                  <a:pt x="37698" y="97426"/>
                </a:lnTo>
                <a:lnTo>
                  <a:pt x="17345" y="134963"/>
                </a:lnTo>
                <a:lnTo>
                  <a:pt x="4483" y="176443"/>
                </a:lnTo>
                <a:lnTo>
                  <a:pt x="0" y="220979"/>
                </a:lnTo>
                <a:lnTo>
                  <a:pt x="0" y="1104645"/>
                </a:lnTo>
                <a:lnTo>
                  <a:pt x="4483" y="1149182"/>
                </a:lnTo>
                <a:lnTo>
                  <a:pt x="17345" y="1190662"/>
                </a:lnTo>
                <a:lnTo>
                  <a:pt x="37698" y="1228199"/>
                </a:lnTo>
                <a:lnTo>
                  <a:pt x="64658" y="1260903"/>
                </a:lnTo>
                <a:lnTo>
                  <a:pt x="97339" y="1287886"/>
                </a:lnTo>
                <a:lnTo>
                  <a:pt x="134856" y="1308260"/>
                </a:lnTo>
                <a:lnTo>
                  <a:pt x="176322" y="1321136"/>
                </a:lnTo>
                <a:lnTo>
                  <a:pt x="220852" y="1325626"/>
                </a:lnTo>
                <a:lnTo>
                  <a:pt x="2049018" y="1325626"/>
                </a:lnTo>
                <a:lnTo>
                  <a:pt x="2093554" y="1321136"/>
                </a:lnTo>
                <a:lnTo>
                  <a:pt x="2135034" y="1308260"/>
                </a:lnTo>
                <a:lnTo>
                  <a:pt x="2172571" y="1287886"/>
                </a:lnTo>
                <a:lnTo>
                  <a:pt x="2205275" y="1260903"/>
                </a:lnTo>
                <a:lnTo>
                  <a:pt x="2232258" y="1228199"/>
                </a:lnTo>
                <a:lnTo>
                  <a:pt x="2252632" y="1190662"/>
                </a:lnTo>
                <a:lnTo>
                  <a:pt x="2265508" y="1149182"/>
                </a:lnTo>
                <a:lnTo>
                  <a:pt x="2269998" y="1104645"/>
                </a:lnTo>
                <a:lnTo>
                  <a:pt x="2269998" y="220979"/>
                </a:lnTo>
                <a:lnTo>
                  <a:pt x="2265508" y="176443"/>
                </a:lnTo>
                <a:lnTo>
                  <a:pt x="2252632" y="134963"/>
                </a:lnTo>
                <a:lnTo>
                  <a:pt x="2232258" y="97426"/>
                </a:lnTo>
                <a:lnTo>
                  <a:pt x="2205275" y="64722"/>
                </a:lnTo>
                <a:lnTo>
                  <a:pt x="2172571" y="37739"/>
                </a:lnTo>
                <a:lnTo>
                  <a:pt x="2135034" y="17365"/>
                </a:lnTo>
                <a:lnTo>
                  <a:pt x="2093554" y="4489"/>
                </a:lnTo>
                <a:lnTo>
                  <a:pt x="2049018" y="0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32597" y="2246503"/>
            <a:ext cx="17265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Segoe Print"/>
                <a:cs typeface="Segoe Print"/>
              </a:rPr>
              <a:t>Linear</a:t>
            </a:r>
            <a:r>
              <a:rPr sz="1800" spc="-45" dirty="0">
                <a:solidFill>
                  <a:srgbClr val="FFFFFF"/>
                </a:solidFill>
                <a:latin typeface="Segoe Print"/>
                <a:cs typeface="Segoe Prin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Segoe Print"/>
                <a:cs typeface="Segoe Print"/>
              </a:rPr>
              <a:t>Algebra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559802" y="4188714"/>
            <a:ext cx="2270125" cy="702945"/>
          </a:xfrm>
          <a:custGeom>
            <a:avLst/>
            <a:gdLst/>
            <a:ahLst/>
            <a:cxnLst/>
            <a:rect l="l" t="t" r="r" b="b"/>
            <a:pathLst>
              <a:path w="2270125" h="702945">
                <a:moveTo>
                  <a:pt x="2152904" y="0"/>
                </a:moveTo>
                <a:lnTo>
                  <a:pt x="117094" y="0"/>
                </a:lnTo>
                <a:lnTo>
                  <a:pt x="71473" y="9205"/>
                </a:lnTo>
                <a:lnTo>
                  <a:pt x="34258" y="34305"/>
                </a:lnTo>
                <a:lnTo>
                  <a:pt x="9187" y="71526"/>
                </a:lnTo>
                <a:lnTo>
                  <a:pt x="0" y="117093"/>
                </a:lnTo>
                <a:lnTo>
                  <a:pt x="0" y="585597"/>
                </a:lnTo>
                <a:lnTo>
                  <a:pt x="9187" y="631164"/>
                </a:lnTo>
                <a:lnTo>
                  <a:pt x="34258" y="668385"/>
                </a:lnTo>
                <a:lnTo>
                  <a:pt x="71473" y="693485"/>
                </a:lnTo>
                <a:lnTo>
                  <a:pt x="117094" y="702691"/>
                </a:lnTo>
                <a:lnTo>
                  <a:pt x="2152904" y="702691"/>
                </a:lnTo>
                <a:lnTo>
                  <a:pt x="2198471" y="693485"/>
                </a:lnTo>
                <a:lnTo>
                  <a:pt x="2235692" y="668385"/>
                </a:lnTo>
                <a:lnTo>
                  <a:pt x="2260792" y="631164"/>
                </a:lnTo>
                <a:lnTo>
                  <a:pt x="2269998" y="585597"/>
                </a:lnTo>
                <a:lnTo>
                  <a:pt x="2269998" y="117093"/>
                </a:lnTo>
                <a:lnTo>
                  <a:pt x="2260792" y="71526"/>
                </a:lnTo>
                <a:lnTo>
                  <a:pt x="2235692" y="34305"/>
                </a:lnTo>
                <a:lnTo>
                  <a:pt x="2198471" y="9205"/>
                </a:lnTo>
                <a:lnTo>
                  <a:pt x="215290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224519" y="4359020"/>
            <a:ext cx="9410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Print"/>
                <a:cs typeface="Segoe Print"/>
              </a:rPr>
              <a:t>Calculus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59802" y="5089144"/>
            <a:ext cx="2270125" cy="702945"/>
          </a:xfrm>
          <a:custGeom>
            <a:avLst/>
            <a:gdLst/>
            <a:ahLst/>
            <a:cxnLst/>
            <a:rect l="l" t="t" r="r" b="b"/>
            <a:pathLst>
              <a:path w="2270125" h="702945">
                <a:moveTo>
                  <a:pt x="2152904" y="0"/>
                </a:moveTo>
                <a:lnTo>
                  <a:pt x="117094" y="0"/>
                </a:lnTo>
                <a:lnTo>
                  <a:pt x="71473" y="9205"/>
                </a:lnTo>
                <a:lnTo>
                  <a:pt x="34258" y="34305"/>
                </a:lnTo>
                <a:lnTo>
                  <a:pt x="9187" y="71526"/>
                </a:lnTo>
                <a:lnTo>
                  <a:pt x="0" y="117093"/>
                </a:lnTo>
                <a:lnTo>
                  <a:pt x="0" y="585660"/>
                </a:lnTo>
                <a:lnTo>
                  <a:pt x="9187" y="631249"/>
                </a:lnTo>
                <a:lnTo>
                  <a:pt x="34258" y="668481"/>
                </a:lnTo>
                <a:lnTo>
                  <a:pt x="71473" y="693586"/>
                </a:lnTo>
                <a:lnTo>
                  <a:pt x="117094" y="702792"/>
                </a:lnTo>
                <a:lnTo>
                  <a:pt x="2152904" y="702792"/>
                </a:lnTo>
                <a:lnTo>
                  <a:pt x="2198471" y="693586"/>
                </a:lnTo>
                <a:lnTo>
                  <a:pt x="2235692" y="668481"/>
                </a:lnTo>
                <a:lnTo>
                  <a:pt x="2260792" y="631249"/>
                </a:lnTo>
                <a:lnTo>
                  <a:pt x="2269998" y="585660"/>
                </a:lnTo>
                <a:lnTo>
                  <a:pt x="2269998" y="117093"/>
                </a:lnTo>
                <a:lnTo>
                  <a:pt x="2260792" y="71526"/>
                </a:lnTo>
                <a:lnTo>
                  <a:pt x="2235692" y="34305"/>
                </a:lnTo>
                <a:lnTo>
                  <a:pt x="2198471" y="9205"/>
                </a:lnTo>
                <a:lnTo>
                  <a:pt x="2152904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059928" y="5122545"/>
            <a:ext cx="1270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6220" marR="5080" indent="-224154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Print"/>
                <a:cs typeface="Segoe Print"/>
              </a:rPr>
              <a:t>Probability Theory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59802" y="3288157"/>
            <a:ext cx="2270125" cy="702945"/>
          </a:xfrm>
          <a:custGeom>
            <a:avLst/>
            <a:gdLst/>
            <a:ahLst/>
            <a:cxnLst/>
            <a:rect l="l" t="t" r="r" b="b"/>
            <a:pathLst>
              <a:path w="2270125" h="702945">
                <a:moveTo>
                  <a:pt x="2152904" y="0"/>
                </a:moveTo>
                <a:lnTo>
                  <a:pt x="117094" y="0"/>
                </a:lnTo>
                <a:lnTo>
                  <a:pt x="71473" y="9207"/>
                </a:lnTo>
                <a:lnTo>
                  <a:pt x="34258" y="34321"/>
                </a:lnTo>
                <a:lnTo>
                  <a:pt x="9187" y="71580"/>
                </a:lnTo>
                <a:lnTo>
                  <a:pt x="0" y="117220"/>
                </a:lnTo>
                <a:lnTo>
                  <a:pt x="0" y="585723"/>
                </a:lnTo>
                <a:lnTo>
                  <a:pt x="9187" y="631291"/>
                </a:lnTo>
                <a:lnTo>
                  <a:pt x="34258" y="668512"/>
                </a:lnTo>
                <a:lnTo>
                  <a:pt x="71473" y="693612"/>
                </a:lnTo>
                <a:lnTo>
                  <a:pt x="117094" y="702817"/>
                </a:lnTo>
                <a:lnTo>
                  <a:pt x="2152904" y="702817"/>
                </a:lnTo>
                <a:lnTo>
                  <a:pt x="2198471" y="693612"/>
                </a:lnTo>
                <a:lnTo>
                  <a:pt x="2235692" y="668512"/>
                </a:lnTo>
                <a:lnTo>
                  <a:pt x="2260792" y="631291"/>
                </a:lnTo>
                <a:lnTo>
                  <a:pt x="2269998" y="585723"/>
                </a:lnTo>
                <a:lnTo>
                  <a:pt x="2269998" y="117220"/>
                </a:lnTo>
                <a:lnTo>
                  <a:pt x="2260792" y="71580"/>
                </a:lnTo>
                <a:lnTo>
                  <a:pt x="2235692" y="34321"/>
                </a:lnTo>
                <a:lnTo>
                  <a:pt x="2198471" y="9207"/>
                </a:lnTo>
                <a:lnTo>
                  <a:pt x="2152904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114792" y="3321177"/>
            <a:ext cx="1162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505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Segoe Print"/>
                <a:cs typeface="Segoe Print"/>
              </a:rPr>
              <a:t>Analytic</a:t>
            </a:r>
            <a:endParaRPr sz="1800">
              <a:latin typeface="Segoe Print"/>
              <a:cs typeface="Segoe Print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Segoe Print"/>
                <a:cs typeface="Segoe Print"/>
              </a:rPr>
              <a:t>Geometry</a:t>
            </a:r>
            <a:endParaRPr sz="1800">
              <a:latin typeface="Segoe Print"/>
              <a:cs typeface="Segoe Prin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90968" y="1323721"/>
            <a:ext cx="0" cy="5025390"/>
          </a:xfrm>
          <a:custGeom>
            <a:avLst/>
            <a:gdLst/>
            <a:ahLst/>
            <a:cxnLst/>
            <a:rect l="l" t="t" r="r" b="b"/>
            <a:pathLst>
              <a:path h="5025390">
                <a:moveTo>
                  <a:pt x="0" y="0"/>
                </a:moveTo>
                <a:lnTo>
                  <a:pt x="0" y="5025339"/>
                </a:lnTo>
              </a:path>
            </a:pathLst>
          </a:custGeom>
          <a:ln w="38100">
            <a:solidFill>
              <a:srgbClr val="A6A6A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38200" y="744495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338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3600" b="1" spc="-85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3600" b="1" spc="-75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sz="3600" b="1" spc="-7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59229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8944" y="314203"/>
            <a:ext cx="9422765" cy="5946775"/>
            <a:chOff x="1468944" y="314203"/>
            <a:chExt cx="9422765" cy="5946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8944" y="314203"/>
              <a:ext cx="9418528" cy="5946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64400" y="2184400"/>
              <a:ext cx="3627120" cy="2052320"/>
            </a:xfrm>
            <a:custGeom>
              <a:avLst/>
              <a:gdLst/>
              <a:ahLst/>
              <a:cxnLst/>
              <a:rect l="l" t="t" r="r" b="b"/>
              <a:pathLst>
                <a:path w="3627120" h="2052320">
                  <a:moveTo>
                    <a:pt x="3627120" y="0"/>
                  </a:moveTo>
                  <a:lnTo>
                    <a:pt x="0" y="0"/>
                  </a:lnTo>
                  <a:lnTo>
                    <a:pt x="0" y="2052320"/>
                  </a:lnTo>
                  <a:lnTo>
                    <a:pt x="3627120" y="2052320"/>
                  </a:lnTo>
                  <a:lnTo>
                    <a:pt x="3627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582866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391" y="314203"/>
            <a:ext cx="10086230" cy="59464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021" y="243505"/>
            <a:ext cx="10172639" cy="567155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553016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587" y="271802"/>
            <a:ext cx="9724885" cy="52242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94891" y="5676696"/>
            <a:ext cx="99441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scenario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describes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advanced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artificial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intelligence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tasked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manufacturing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paperclips.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machine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were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programmed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human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life,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enough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power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environment,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 </a:t>
            </a:r>
            <a:r>
              <a:rPr sz="1800" dirty="0">
                <a:latin typeface="Calibri"/>
                <a:cs typeface="Calibri"/>
              </a:rPr>
              <a:t>try</a:t>
            </a:r>
            <a:r>
              <a:rPr sz="1800" spc="8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turn</a:t>
            </a:r>
            <a:r>
              <a:rPr sz="1800" spc="8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matter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universe,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including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human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beings,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paperclips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8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machines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spc="-20" dirty="0">
                <a:latin typeface="Calibri"/>
                <a:cs typeface="Calibri"/>
              </a:rPr>
              <a:t>that </a:t>
            </a:r>
            <a:r>
              <a:rPr sz="1800" spc="-10" dirty="0">
                <a:latin typeface="Calibri"/>
                <a:cs typeface="Calibri"/>
              </a:rPr>
              <a:t>manufacture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paperclips.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600933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851" y="243505"/>
            <a:ext cx="9811294" cy="554587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2999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>
              <a:lnSpc>
                <a:spcPct val="99200"/>
              </a:lnSpc>
              <a:spcBef>
                <a:spcPts val="135"/>
              </a:spcBef>
            </a:pPr>
            <a:r>
              <a:rPr sz="3200" b="0" i="1" spc="-110" dirty="0">
                <a:solidFill>
                  <a:srgbClr val="0000FF"/>
                </a:solidFill>
                <a:latin typeface="Segoe UI"/>
                <a:cs typeface="Segoe UI"/>
              </a:rPr>
              <a:t>“As</a:t>
            </a:r>
            <a:r>
              <a:rPr sz="3200" b="0" i="1" spc="-5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to</a:t>
            </a:r>
            <a:r>
              <a:rPr sz="3200" b="0" i="1" spc="-5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methods,</a:t>
            </a:r>
            <a:r>
              <a:rPr sz="3200" b="0" i="1" spc="-5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there</a:t>
            </a:r>
            <a:r>
              <a:rPr sz="3200" b="0" i="1" spc="-5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may</a:t>
            </a:r>
            <a:r>
              <a:rPr sz="3200" b="0" i="1" spc="-5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be</a:t>
            </a:r>
            <a:r>
              <a:rPr sz="3200" b="0" i="1" spc="-6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a</a:t>
            </a:r>
            <a:r>
              <a:rPr sz="3200" b="0" i="1" spc="-5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million</a:t>
            </a:r>
            <a:r>
              <a:rPr sz="3200" b="0" i="1" spc="-8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and</a:t>
            </a:r>
            <a:r>
              <a:rPr sz="3200" b="0" i="1" spc="-5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spc="-20" dirty="0">
                <a:solidFill>
                  <a:srgbClr val="0000FF"/>
                </a:solidFill>
                <a:latin typeface="Segoe UI"/>
                <a:cs typeface="Segoe UI"/>
              </a:rPr>
              <a:t>then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some,</a:t>
            </a:r>
            <a:r>
              <a:rPr sz="3200" b="0" i="1" spc="-7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but</a:t>
            </a:r>
            <a:r>
              <a:rPr sz="3200" b="0" i="1" spc="-6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principles</a:t>
            </a:r>
            <a:r>
              <a:rPr sz="3200" b="0" i="1" spc="-7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are</a:t>
            </a:r>
            <a:r>
              <a:rPr sz="3200" b="0" i="1" spc="-6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few.</a:t>
            </a:r>
            <a:r>
              <a:rPr sz="3200" b="0" i="1" spc="-6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The</a:t>
            </a:r>
            <a:r>
              <a:rPr sz="3200" b="0" i="1" spc="-6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man</a:t>
            </a:r>
            <a:r>
              <a:rPr sz="3200" b="0" i="1" spc="-6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spc="-25" dirty="0">
                <a:solidFill>
                  <a:srgbClr val="0000FF"/>
                </a:solidFill>
                <a:latin typeface="Segoe UI"/>
                <a:cs typeface="Segoe UI"/>
              </a:rPr>
              <a:t>who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grasps</a:t>
            </a:r>
            <a:r>
              <a:rPr sz="3200" b="0" i="1" spc="-8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principles</a:t>
            </a:r>
            <a:r>
              <a:rPr sz="3200" b="0" i="1" spc="-90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can</a:t>
            </a:r>
            <a:r>
              <a:rPr sz="3200" b="0" i="1" spc="-8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successfully</a:t>
            </a:r>
            <a:r>
              <a:rPr sz="3200" b="0" i="1" spc="-5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select</a:t>
            </a:r>
            <a:r>
              <a:rPr sz="3200" b="0" i="1" spc="-7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dirty="0">
                <a:solidFill>
                  <a:srgbClr val="0000FF"/>
                </a:solidFill>
                <a:latin typeface="Segoe UI"/>
                <a:cs typeface="Segoe UI"/>
              </a:rPr>
              <a:t>his</a:t>
            </a:r>
            <a:r>
              <a:rPr sz="3200" b="0" i="1" spc="-105" dirty="0">
                <a:solidFill>
                  <a:srgbClr val="0000FF"/>
                </a:solidFill>
                <a:latin typeface="Segoe UI"/>
                <a:cs typeface="Segoe UI"/>
              </a:rPr>
              <a:t> </a:t>
            </a:r>
            <a:r>
              <a:rPr sz="3200" b="0" i="1" spc="-25" dirty="0">
                <a:solidFill>
                  <a:srgbClr val="0000FF"/>
                </a:solidFill>
                <a:latin typeface="Segoe UI"/>
                <a:cs typeface="Segoe UI"/>
              </a:rPr>
              <a:t>own </a:t>
            </a:r>
            <a:r>
              <a:rPr sz="3200" b="0" i="1" spc="55" dirty="0">
                <a:solidFill>
                  <a:srgbClr val="0000FF"/>
                </a:solidFill>
                <a:latin typeface="Segoe UI"/>
                <a:cs typeface="Segoe UI"/>
              </a:rPr>
              <a:t>methods</a:t>
            </a:r>
            <a:r>
              <a:rPr sz="3200" b="0" i="1" spc="-535" dirty="0">
                <a:solidFill>
                  <a:srgbClr val="0000FF"/>
                </a:solidFill>
                <a:latin typeface="Segoe UI"/>
                <a:cs typeface="Segoe UI"/>
              </a:rPr>
              <a:t>.</a:t>
            </a:r>
            <a:r>
              <a:rPr sz="3200" b="0" i="1" spc="55" dirty="0">
                <a:solidFill>
                  <a:srgbClr val="0000FF"/>
                </a:solidFill>
                <a:latin typeface="Segoe UI"/>
                <a:cs typeface="Segoe UI"/>
              </a:rPr>
              <a:t>”</a:t>
            </a:r>
            <a:endParaRPr sz="32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2534" y="4235577"/>
            <a:ext cx="264223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Segoe UI"/>
                <a:cs typeface="Segoe UI"/>
              </a:rPr>
              <a:t>Ralph</a:t>
            </a:r>
            <a:r>
              <a:rPr sz="2000" b="1" spc="-100" dirty="0">
                <a:latin typeface="Segoe UI"/>
                <a:cs typeface="Segoe UI"/>
              </a:rPr>
              <a:t> </a:t>
            </a:r>
            <a:r>
              <a:rPr sz="2000" b="1" dirty="0">
                <a:latin typeface="Segoe UI"/>
                <a:cs typeface="Segoe UI"/>
              </a:rPr>
              <a:t>Waldo</a:t>
            </a:r>
            <a:r>
              <a:rPr sz="2000" b="1" spc="-75" dirty="0">
                <a:latin typeface="Segoe UI"/>
                <a:cs typeface="Segoe UI"/>
              </a:rPr>
              <a:t> </a:t>
            </a:r>
            <a:r>
              <a:rPr sz="2000" b="1" spc="-10" dirty="0">
                <a:latin typeface="Segoe UI"/>
                <a:cs typeface="Segoe UI"/>
              </a:rPr>
              <a:t>Emerson</a:t>
            </a:r>
            <a:endParaRPr sz="20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17430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5789389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255" y="243505"/>
            <a:ext cx="11130988" cy="554587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42567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554587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373128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35497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174301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17430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5513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4937" y="1233754"/>
            <a:ext cx="11303635" cy="3862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What</a:t>
            </a:r>
            <a:r>
              <a:rPr sz="24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4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Intelligence?</a:t>
            </a:r>
            <a:endParaRPr sz="2400" dirty="0">
              <a:latin typeface="Calibri"/>
              <a:cs typeface="Calibri"/>
            </a:endParaRPr>
          </a:p>
          <a:p>
            <a:pPr marL="133350">
              <a:lnSpc>
                <a:spcPct val="100000"/>
              </a:lnSpc>
              <a:spcBef>
                <a:spcPts val="245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“Intelligence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learn,</a:t>
            </a:r>
            <a:r>
              <a:rPr sz="2400" b="1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sz="2400" b="1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sz="2400" b="1" spc="-5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>
              <a:lnSpc>
                <a:spcPct val="100000"/>
              </a:lnSpc>
            </a:pPr>
            <a:r>
              <a:rPr sz="2400"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</a:t>
            </a:r>
            <a:r>
              <a:rPr sz="2400" b="1" spc="-5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sz="2400" b="1" spc="-6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situations,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reason,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problems.”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2270" indent="-342900">
              <a:lnSpc>
                <a:spcPct val="100000"/>
              </a:lnSpc>
              <a:buChar char="-"/>
              <a:tabLst>
                <a:tab pos="38227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39469" lvl="1" indent="-342900">
              <a:lnSpc>
                <a:spcPct val="100000"/>
              </a:lnSpc>
              <a:buChar char="-"/>
              <a:tabLst>
                <a:tab pos="839469" algn="l"/>
              </a:tabLst>
            </a:pP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Problem-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reasoning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39469" lvl="1" indent="-342900">
              <a:lnSpc>
                <a:spcPct val="100000"/>
              </a:lnSpc>
              <a:buChar char="-"/>
              <a:tabLst>
                <a:tab pos="839469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sz="24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4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39469" lvl="1" indent="-342900">
              <a:lnSpc>
                <a:spcPct val="100000"/>
              </a:lnSpc>
              <a:buChar char="-"/>
              <a:tabLst>
                <a:tab pos="839469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Adaptability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39469" lvl="1" indent="-342900">
              <a:lnSpc>
                <a:spcPct val="100000"/>
              </a:lnSpc>
              <a:buChar char="-"/>
              <a:tabLst>
                <a:tab pos="839469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sz="24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2400" y="29682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972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3600" b="1" spc="-3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614911" cy="556158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702" y="243505"/>
            <a:ext cx="10777498" cy="579724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8144" y="706970"/>
            <a:ext cx="8515166" cy="466607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3252113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557729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2250" y="1552575"/>
            <a:ext cx="6667500" cy="3752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7787" y="1024204"/>
            <a:ext cx="11167745" cy="2985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What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is</a:t>
            </a:r>
            <a:r>
              <a:rPr sz="24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6FC0"/>
                </a:solidFill>
                <a:latin typeface="Calibri"/>
                <a:cs typeface="Calibri"/>
              </a:rPr>
              <a:t>Artificial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Intelligence</a:t>
            </a:r>
            <a:r>
              <a:rPr sz="24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6FC0"/>
                </a:solidFill>
                <a:latin typeface="Calibri"/>
                <a:cs typeface="Calibri"/>
              </a:rPr>
              <a:t>(AI)?</a:t>
            </a:r>
            <a:endParaRPr sz="2400" dirty="0">
              <a:latin typeface="Calibri"/>
              <a:cs typeface="Calibri"/>
            </a:endParaRPr>
          </a:p>
          <a:p>
            <a:pPr marL="133350">
              <a:lnSpc>
                <a:spcPct val="100000"/>
              </a:lnSpc>
              <a:spcBef>
                <a:spcPts val="2450"/>
              </a:spcBef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“AI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refers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sz="24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4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human</a:t>
            </a:r>
            <a:r>
              <a:rPr sz="2400" b="1" spc="-5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sz="2400" b="1" spc="-2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machines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>
              <a:lnSpc>
                <a:spcPct val="100000"/>
              </a:lnSpc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programmed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think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4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sz="24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humans.”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2270" indent="-342900">
              <a:lnSpc>
                <a:spcPct val="100000"/>
              </a:lnSpc>
              <a:buChar char="-"/>
              <a:tabLst>
                <a:tab pos="382270" algn="l"/>
              </a:tabLst>
            </a:pP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Narrow</a:t>
            </a:r>
            <a:r>
              <a:rPr sz="24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sz="24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sz="24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2270" indent="-342900">
              <a:lnSpc>
                <a:spcPct val="100000"/>
              </a:lnSpc>
              <a:spcBef>
                <a:spcPts val="2880"/>
              </a:spcBef>
              <a:buChar char="-"/>
              <a:tabLst>
                <a:tab pos="382270" algn="l"/>
              </a:tabLst>
            </a:pPr>
            <a:r>
              <a:rPr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SuperIntelligence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8200" y="379370"/>
            <a:ext cx="105156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9720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sz="3600" b="1" spc="-35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3600" b="1" spc="-1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49983" y="6099454"/>
            <a:ext cx="80498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 AI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coined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1956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</a:t>
            </a:r>
            <a:r>
              <a:rPr sz="18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McCarthy at a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conference</a:t>
            </a:r>
            <a:r>
              <a:rPr sz="1800" spc="-10" dirty="0">
                <a:latin typeface="Segoe Print"/>
                <a:cs typeface="Segoe Print"/>
              </a:rPr>
              <a:t>.</a:t>
            </a:r>
            <a:endParaRPr sz="1800" dirty="0">
              <a:latin typeface="Segoe Print"/>
              <a:cs typeface="Segoe Prin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2671191"/>
            <a:ext cx="5751195" cy="28685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5399</TotalTime>
  <Words>1733</Words>
  <Application>Microsoft Office PowerPoint</Application>
  <PresentationFormat>Widescreen</PresentationFormat>
  <Paragraphs>332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5" baseType="lpstr">
      <vt:lpstr>Arial</vt:lpstr>
      <vt:lpstr>Arial MT</vt:lpstr>
      <vt:lpstr>Calibri</vt:lpstr>
      <vt:lpstr>Calibri Light</vt:lpstr>
      <vt:lpstr>Poppins</vt:lpstr>
      <vt:lpstr>Segoe Print</vt:lpstr>
      <vt:lpstr>Segoe UI</vt:lpstr>
      <vt:lpstr>Symbol</vt:lpstr>
      <vt:lpstr>Times New Roman</vt:lpstr>
      <vt:lpstr>Office Theme</vt:lpstr>
      <vt:lpstr>MATH-810:Mathematical Methods for AI</vt:lpstr>
      <vt:lpstr>Course Format</vt:lpstr>
      <vt:lpstr>Course Format</vt:lpstr>
      <vt:lpstr>Math-810 MMAI </vt:lpstr>
      <vt:lpstr>Overview</vt:lpstr>
      <vt:lpstr>AI and Machine Learning</vt:lpstr>
      <vt:lpstr>“As to methods, there may be a million and then some, but principles are few. The man who grasps principles can successfully select his own methods.”</vt:lpstr>
      <vt:lpstr>AI Overview</vt:lpstr>
      <vt:lpstr>AI Overview</vt:lpstr>
      <vt:lpstr>AI Overview</vt:lpstr>
      <vt:lpstr>AI Overview</vt:lpstr>
      <vt:lpstr>Applications of AI</vt:lpstr>
      <vt:lpstr>Applications of AI</vt:lpstr>
      <vt:lpstr>Applications of AI</vt:lpstr>
      <vt:lpstr>Applications of AI</vt:lpstr>
      <vt:lpstr>Applications of AI</vt:lpstr>
      <vt:lpstr>Applications of AI</vt:lpstr>
      <vt:lpstr>Applications of AI</vt:lpstr>
      <vt:lpstr>Applications of AI</vt:lpstr>
      <vt:lpstr>Applications of AI</vt:lpstr>
      <vt:lpstr>Applications of AI</vt:lpstr>
      <vt:lpstr>Applications of AI</vt:lpstr>
      <vt:lpstr>Applications of AI</vt:lpstr>
      <vt:lpstr>Machine Learning Overview</vt:lpstr>
      <vt:lpstr>Machine Learning Overview  Classical Example: Recognize hand-written 2!</vt:lpstr>
      <vt:lpstr>Machine Learning: Overview</vt:lpstr>
      <vt:lpstr>Machine Learning: Overview Nature of ML Problems</vt:lpstr>
      <vt:lpstr>Supervised Learning</vt:lpstr>
      <vt:lpstr>Supervised Learning</vt:lpstr>
      <vt:lpstr>Machine Learning: Overview Nature of ML Problems</vt:lpstr>
      <vt:lpstr>Machine Learning: Overview</vt:lpstr>
      <vt:lpstr>Machine Learning: Overview Training Data Collection</vt:lpstr>
      <vt:lpstr>Machine Learning: Overview Example Systems</vt:lpstr>
      <vt:lpstr>Machine Learning: Overview Example Systems</vt:lpstr>
      <vt:lpstr>Machine Learning: Overview Typical Flow</vt:lpstr>
      <vt:lpstr>Supervised Learning Setup</vt:lpstr>
      <vt:lpstr>Supervised Learning Setup</vt:lpstr>
      <vt:lpstr>Supervised Learning 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AI: Ethics and Society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Soyiba</dc:creator>
  <cp:lastModifiedBy>Dr Soyiba</cp:lastModifiedBy>
  <cp:revision>60</cp:revision>
  <dcterms:created xsi:type="dcterms:W3CDTF">2024-02-19T04:51:54Z</dcterms:created>
  <dcterms:modified xsi:type="dcterms:W3CDTF">2025-09-10T14:18:56Z</dcterms:modified>
</cp:coreProperties>
</file>